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32" r:id="rId2"/>
    <p:sldId id="333" r:id="rId3"/>
    <p:sldId id="334" r:id="rId4"/>
    <p:sldId id="337" r:id="rId5"/>
    <p:sldId id="339" r:id="rId6"/>
    <p:sldId id="294" r:id="rId7"/>
    <p:sldId id="311" r:id="rId8"/>
    <p:sldId id="299"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271AE-C8C0-44F1-BE83-17BCB886C6B3}" type="datetimeFigureOut">
              <a:rPr lang="en-IN" smtClean="0"/>
              <a:t>05-10-2016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BC291-8F27-4022-9291-B26705DF2372}" type="slidenum">
              <a:rPr lang="en-IN" smtClean="0"/>
              <a:t>‹#›</a:t>
            </a:fld>
            <a:endParaRPr lang="en-IN"/>
          </a:p>
        </p:txBody>
      </p:sp>
    </p:spTree>
    <p:extLst>
      <p:ext uri="{BB962C8B-B14F-4D97-AF65-F5344CB8AC3E}">
        <p14:creationId xmlns:p14="http://schemas.microsoft.com/office/powerpoint/2010/main" val="114872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7BA63-2E28-CB45-B583-FF3C88CDFED6}" type="slidenum">
              <a:rPr lang="en-US" smtClean="0"/>
              <a:t>4</a:t>
            </a:fld>
            <a:endParaRPr lang="en-US" dirty="0"/>
          </a:p>
        </p:txBody>
      </p:sp>
    </p:spTree>
    <p:extLst>
      <p:ext uri="{BB962C8B-B14F-4D97-AF65-F5344CB8AC3E}">
        <p14:creationId xmlns:p14="http://schemas.microsoft.com/office/powerpoint/2010/main" val="173245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Zen Hei"/>
                <a:cs typeface="WenQuanYi Zen Hei"/>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Zen Hei"/>
                <a:cs typeface="WenQuanYi Zen Hei"/>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Zen Hei"/>
                <a:cs typeface="WenQuanYi Zen Hei"/>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Zen Hei"/>
                <a:cs typeface="WenQuanYi Zen Hei"/>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Zen Hei"/>
                <a:cs typeface="WenQuanYi Zen Hei"/>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Zen Hei"/>
                <a:cs typeface="WenQuanYi Zen Hei"/>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Zen Hei"/>
                <a:cs typeface="WenQuanYi Zen Hei"/>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Zen Hei"/>
                <a:cs typeface="WenQuanYi Zen Hei"/>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WenQuanYi Zen Hei"/>
                <a:cs typeface="WenQuanYi Zen Hei"/>
              </a:defRPr>
            </a:lvl9pPr>
          </a:lstStyle>
          <a:p>
            <a:pPr>
              <a:lnSpc>
                <a:spcPct val="95000"/>
              </a:lnSpc>
            </a:pPr>
            <a:fld id="{46ED465A-375B-4BD3-8AC8-4A8AAEAB63ED}" type="slidenum">
              <a:rPr lang="en-IN" altLang="en-US" smtClean="0">
                <a:solidFill>
                  <a:srgbClr val="000000"/>
                </a:solidFill>
                <a:latin typeface="Times New Roman" panose="02020603050405020304" pitchFamily="18" charset="0"/>
                <a:ea typeface="DejaVu Sans"/>
                <a:cs typeface="DejaVu Sans"/>
              </a:rPr>
              <a:pPr>
                <a:lnSpc>
                  <a:spcPct val="95000"/>
                </a:lnSpc>
              </a:pPr>
              <a:t>9</a:t>
            </a:fld>
            <a:endParaRPr lang="en-IN" altLang="en-US" smtClean="0">
              <a:solidFill>
                <a:srgbClr val="000000"/>
              </a:solidFill>
              <a:latin typeface="Times New Roman" panose="02020603050405020304" pitchFamily="18" charset="0"/>
              <a:ea typeface="DejaVu Sans"/>
              <a:cs typeface="DejaVu Sans"/>
            </a:endParaRPr>
          </a:p>
        </p:txBody>
      </p:sp>
      <p:sp>
        <p:nvSpPr>
          <p:cNvPr id="317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p:spPr>
      </p:sp>
      <p:sp>
        <p:nvSpPr>
          <p:cNvPr id="317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08629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43195" y="4396376"/>
            <a:ext cx="9841694" cy="724237"/>
          </a:xfrm>
        </p:spPr>
        <p:txBody>
          <a:bodyPr>
            <a:normAutofit/>
          </a:bodyPr>
          <a:lstStyle>
            <a:lvl1pPr algn="l">
              <a:defRPr sz="3990">
                <a:solidFill>
                  <a:schemeClr val="tx1">
                    <a:lumMod val="75000"/>
                    <a:lumOff val="25000"/>
                  </a:schemeClr>
                </a:solidFill>
                <a:latin typeface="Melbourne" pitchFamily="50"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1078260" y="6469323"/>
            <a:ext cx="2844801" cy="365125"/>
          </a:xfrm>
        </p:spPr>
        <p:txBody>
          <a:bodyPr/>
          <a:lstStyle>
            <a:lvl1pPr>
              <a:defRPr lang="en-US" smtClean="0">
                <a:latin typeface="Melbourne" pitchFamily="50" charset="0"/>
              </a:defRPr>
            </a:lvl1pPr>
          </a:lstStyle>
          <a:p>
            <a:fld id="{F6F901B5-DDAC-41E2-BB05-6BF744887450}" type="datetimeFigureOut">
              <a:rPr lang="en-IN" smtClean="0"/>
              <a:t>05-10-2016</a:t>
            </a:fld>
            <a:endParaRPr lang="en-IN"/>
          </a:p>
        </p:txBody>
      </p:sp>
      <p:sp>
        <p:nvSpPr>
          <p:cNvPr id="5" name="Footer Placeholder 4"/>
          <p:cNvSpPr>
            <a:spLocks noGrp="1"/>
          </p:cNvSpPr>
          <p:nvPr>
            <p:ph type="ftr" sz="quarter" idx="11"/>
          </p:nvPr>
        </p:nvSpPr>
        <p:spPr>
          <a:xfrm>
            <a:off x="4502678" y="6469323"/>
            <a:ext cx="3860800" cy="365125"/>
          </a:xfrm>
        </p:spPr>
        <p:txBody>
          <a:bodyPr/>
          <a:lstStyle>
            <a:lvl1pPr>
              <a:defRPr lang="en-US">
                <a:latin typeface="Melbourne" pitchFamily="50" charset="0"/>
              </a:defRPr>
            </a:lvl1pPr>
          </a:lstStyle>
          <a:p>
            <a:endParaRPr lang="en-IN"/>
          </a:p>
        </p:txBody>
      </p:sp>
      <p:sp>
        <p:nvSpPr>
          <p:cNvPr id="6" name="Slide Number Placeholder 5"/>
          <p:cNvSpPr>
            <a:spLocks noGrp="1"/>
          </p:cNvSpPr>
          <p:nvPr>
            <p:ph type="sldNum" sz="quarter" idx="12"/>
          </p:nvPr>
        </p:nvSpPr>
        <p:spPr>
          <a:xfrm>
            <a:off x="9051197" y="6492875"/>
            <a:ext cx="2844801" cy="365125"/>
          </a:xfrm>
        </p:spPr>
        <p:txBody>
          <a:bodyPr/>
          <a:lstStyle>
            <a:lvl1pPr>
              <a:defRPr lang="en-US" smtClean="0">
                <a:latin typeface="Melbourne" pitchFamily="50" charset="0"/>
              </a:defRPr>
            </a:lvl1pPr>
          </a:lstStyle>
          <a:p>
            <a:fld id="{2698E26D-9F33-438A-BA5F-5461154B860D}" type="slidenum">
              <a:rPr lang="en-IN" smtClean="0"/>
              <a:t>‹#›</a:t>
            </a:fld>
            <a:endParaRPr lang="en-IN"/>
          </a:p>
        </p:txBody>
      </p:sp>
    </p:spTree>
    <p:extLst>
      <p:ext uri="{BB962C8B-B14F-4D97-AF65-F5344CB8AC3E}">
        <p14:creationId xmlns:p14="http://schemas.microsoft.com/office/powerpoint/2010/main" val="3667926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80946" y="457776"/>
            <a:ext cx="10527618" cy="690983"/>
          </a:xfrm>
        </p:spPr>
        <p:txBody>
          <a:bodyPr>
            <a:normAutofit/>
          </a:bodyPr>
          <a:lstStyle>
            <a:lvl1pPr algn="l">
              <a:defRPr sz="3264">
                <a:solidFill>
                  <a:srgbClr val="00A848"/>
                </a:solidFill>
                <a:latin typeface="Melbourne" pitchFamily="50"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80946" y="1356053"/>
            <a:ext cx="5113454" cy="4770112"/>
          </a:xfrm>
        </p:spPr>
        <p:txBody>
          <a:bodyPr>
            <a:normAutofit/>
          </a:bodyPr>
          <a:lstStyle>
            <a:lvl1pPr marL="0" indent="0">
              <a:buFontTx/>
              <a:buNone/>
              <a:defRPr sz="952">
                <a:solidFill>
                  <a:schemeClr val="tx1">
                    <a:lumMod val="85000"/>
                    <a:lumOff val="15000"/>
                  </a:schemeClr>
                </a:solidFill>
                <a:latin typeface="+mj-lt"/>
              </a:defRPr>
            </a:lvl1pPr>
            <a:lvl2pPr>
              <a:defRPr sz="952"/>
            </a:lvl2pPr>
            <a:lvl3pPr>
              <a:defRPr sz="952"/>
            </a:lvl3pPr>
            <a:lvl4pPr>
              <a:defRPr sz="952"/>
            </a:lvl4pPr>
            <a:lvl5pPr>
              <a:defRPr sz="952"/>
            </a:lvl5pPr>
            <a:lvl6pPr>
              <a:defRPr sz="1814"/>
            </a:lvl6pPr>
            <a:lvl7pPr>
              <a:defRPr sz="1814"/>
            </a:lvl7pPr>
            <a:lvl8pPr>
              <a:defRPr sz="1814"/>
            </a:lvl8pPr>
            <a:lvl9pPr>
              <a:defRPr sz="1814"/>
            </a:lvl9pPr>
          </a:lstStyle>
          <a:p>
            <a:pPr lvl="0"/>
            <a:r>
              <a:rPr lang="en-US" smtClean="0"/>
              <a:t>Click to edit Master text styles</a:t>
            </a:r>
          </a:p>
        </p:txBody>
      </p:sp>
      <p:sp>
        <p:nvSpPr>
          <p:cNvPr id="5" name="Date Placeholder 4"/>
          <p:cNvSpPr>
            <a:spLocks noGrp="1"/>
          </p:cNvSpPr>
          <p:nvPr>
            <p:ph type="dt" sz="half" idx="10"/>
          </p:nvPr>
        </p:nvSpPr>
        <p:spPr>
          <a:xfrm>
            <a:off x="1165178" y="6469323"/>
            <a:ext cx="2844801" cy="365125"/>
          </a:xfrm>
        </p:spPr>
        <p:txBody>
          <a:bodyPr/>
          <a:lstStyle>
            <a:lvl1pPr>
              <a:defRPr>
                <a:latin typeface="Melbourne" pitchFamily="50" charset="0"/>
              </a:defRPr>
            </a:lvl1pPr>
          </a:lstStyle>
          <a:p>
            <a:fld id="{F6F901B5-DDAC-41E2-BB05-6BF744887450}" type="datetimeFigureOut">
              <a:rPr lang="en-IN" smtClean="0"/>
              <a:t>05-10-2016</a:t>
            </a:fld>
            <a:endParaRPr lang="en-IN"/>
          </a:p>
        </p:txBody>
      </p:sp>
      <p:sp>
        <p:nvSpPr>
          <p:cNvPr id="6" name="Footer Placeholder 5"/>
          <p:cNvSpPr>
            <a:spLocks noGrp="1"/>
          </p:cNvSpPr>
          <p:nvPr>
            <p:ph type="ftr" sz="quarter" idx="11"/>
          </p:nvPr>
        </p:nvSpPr>
        <p:spPr>
          <a:xfrm>
            <a:off x="4502678" y="6469323"/>
            <a:ext cx="3860800" cy="365125"/>
          </a:xfrm>
        </p:spPr>
        <p:txBody>
          <a:bodyPr/>
          <a:lstStyle>
            <a:lvl1pPr>
              <a:defRPr>
                <a:latin typeface="Melbourne" pitchFamily="50" charset="0"/>
              </a:defRPr>
            </a:lvl1pPr>
          </a:lstStyle>
          <a:p>
            <a:endParaRPr lang="en-IN"/>
          </a:p>
        </p:txBody>
      </p:sp>
      <p:sp>
        <p:nvSpPr>
          <p:cNvPr id="7" name="Slide Number Placeholder 6"/>
          <p:cNvSpPr>
            <a:spLocks noGrp="1"/>
          </p:cNvSpPr>
          <p:nvPr>
            <p:ph type="sldNum" sz="quarter" idx="12"/>
          </p:nvPr>
        </p:nvSpPr>
        <p:spPr>
          <a:xfrm>
            <a:off x="9051197" y="6492875"/>
            <a:ext cx="2844801" cy="365125"/>
          </a:xfrm>
        </p:spPr>
        <p:txBody>
          <a:bodyPr/>
          <a:lstStyle>
            <a:lvl1pPr>
              <a:defRPr>
                <a:solidFill>
                  <a:srgbClr val="333333"/>
                </a:solidFill>
                <a:latin typeface="Melbourne" pitchFamily="50" charset="0"/>
              </a:defRPr>
            </a:lvl1pPr>
          </a:lstStyle>
          <a:p>
            <a:fld id="{2698E26D-9F33-438A-BA5F-5461154B860D}" type="slidenum">
              <a:rPr lang="en-IN" smtClean="0"/>
              <a:t>‹#›</a:t>
            </a:fld>
            <a:endParaRPr lang="en-IN"/>
          </a:p>
        </p:txBody>
      </p:sp>
      <p:sp>
        <p:nvSpPr>
          <p:cNvPr id="8" name="Content Placeholder 2"/>
          <p:cNvSpPr>
            <a:spLocks noGrp="1"/>
          </p:cNvSpPr>
          <p:nvPr>
            <p:ph sz="half" idx="13"/>
          </p:nvPr>
        </p:nvSpPr>
        <p:spPr>
          <a:xfrm>
            <a:off x="6269835" y="1356053"/>
            <a:ext cx="5113454" cy="4770112"/>
          </a:xfrm>
        </p:spPr>
        <p:txBody>
          <a:bodyPr>
            <a:normAutofit/>
          </a:bodyPr>
          <a:lstStyle>
            <a:lvl1pPr marL="0" indent="0">
              <a:buFontTx/>
              <a:buNone/>
              <a:defRPr sz="952">
                <a:solidFill>
                  <a:schemeClr val="tx1">
                    <a:lumMod val="85000"/>
                    <a:lumOff val="15000"/>
                  </a:schemeClr>
                </a:solidFill>
                <a:latin typeface="+mj-lt"/>
              </a:defRPr>
            </a:lvl1pPr>
            <a:lvl2pPr>
              <a:defRPr sz="952"/>
            </a:lvl2pPr>
            <a:lvl3pPr>
              <a:defRPr sz="952"/>
            </a:lvl3pPr>
            <a:lvl4pPr>
              <a:defRPr sz="952"/>
            </a:lvl4pPr>
            <a:lvl5pPr>
              <a:defRPr sz="952"/>
            </a:lvl5pPr>
            <a:lvl6pPr>
              <a:defRPr sz="1814"/>
            </a:lvl6pPr>
            <a:lvl7pPr>
              <a:defRPr sz="1814"/>
            </a:lvl7pPr>
            <a:lvl8pPr>
              <a:defRPr sz="1814"/>
            </a:lvl8pPr>
            <a:lvl9pPr>
              <a:defRPr sz="1814"/>
            </a:lvl9pPr>
          </a:lstStyle>
          <a:p>
            <a:pPr lvl="0"/>
            <a:r>
              <a:rPr lang="en-US" smtClean="0"/>
              <a:t>Click to edit Master text styles</a:t>
            </a:r>
          </a:p>
        </p:txBody>
      </p:sp>
    </p:spTree>
    <p:extLst>
      <p:ext uri="{BB962C8B-B14F-4D97-AF65-F5344CB8AC3E}">
        <p14:creationId xmlns:p14="http://schemas.microsoft.com/office/powerpoint/2010/main" val="3485807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666824"/>
          </a:xfrm>
        </p:spPr>
        <p:txBody>
          <a:bodyPr>
            <a:noAutofit/>
          </a:bodyPr>
          <a:lstStyle>
            <a:lvl1pPr>
              <a:defRPr sz="4353">
                <a:solidFill>
                  <a:srgbClr val="00A848"/>
                </a:solidFill>
              </a:defRPr>
            </a:lvl1pPr>
          </a:lstStyle>
          <a:p>
            <a:r>
              <a:rPr lang="en-US" smtClean="0"/>
              <a:t>Click to edit Master title style</a:t>
            </a:r>
            <a:endParaRPr lang="en-IN" dirty="0"/>
          </a:p>
        </p:txBody>
      </p:sp>
      <p:sp>
        <p:nvSpPr>
          <p:cNvPr id="3" name="Content Placeholder 2"/>
          <p:cNvSpPr>
            <a:spLocks noGrp="1"/>
          </p:cNvSpPr>
          <p:nvPr>
            <p:ph idx="1"/>
          </p:nvPr>
        </p:nvSpPr>
        <p:spPr>
          <a:xfrm>
            <a:off x="609600" y="1217857"/>
            <a:ext cx="10972800" cy="49083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6F901B5-DDAC-41E2-BB05-6BF744887450}" type="datetimeFigureOut">
              <a:rPr lang="en-IN" smtClean="0"/>
              <a:t>05-10-2016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98E26D-9F33-438A-BA5F-5461154B860D}" type="slidenum">
              <a:rPr lang="en-IN" smtClean="0"/>
              <a:t>‹#›</a:t>
            </a:fld>
            <a:endParaRPr lang="en-IN"/>
          </a:p>
        </p:txBody>
      </p:sp>
    </p:spTree>
    <p:extLst>
      <p:ext uri="{BB962C8B-B14F-4D97-AF65-F5344CB8AC3E}">
        <p14:creationId xmlns:p14="http://schemas.microsoft.com/office/powerpoint/2010/main" val="7789125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1025"/>
            <a:ext cx="10972800" cy="8382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09601" y="1593851"/>
            <a:ext cx="53848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7601" y="1593851"/>
            <a:ext cx="5384800" cy="453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7"/>
          <p:cNvSpPr>
            <a:spLocks noGrp="1" noChangeArrowheads="1"/>
          </p:cNvSpPr>
          <p:nvPr>
            <p:ph type="sldNum" sz="quarter" idx="10"/>
          </p:nvPr>
        </p:nvSpPr>
        <p:spPr>
          <a:ln/>
        </p:spPr>
        <p:txBody>
          <a:bodyPr/>
          <a:lstStyle>
            <a:lvl1pPr>
              <a:defRPr/>
            </a:lvl1pPr>
          </a:lstStyle>
          <a:p>
            <a:fld id="{2698E26D-9F33-438A-BA5F-5461154B860D}" type="slidenum">
              <a:rPr lang="en-IN" smtClean="0"/>
              <a:t>‹#›</a:t>
            </a:fld>
            <a:endParaRPr lang="en-IN"/>
          </a:p>
        </p:txBody>
      </p:sp>
    </p:spTree>
    <p:extLst>
      <p:ext uri="{BB962C8B-B14F-4D97-AF65-F5344CB8AC3E}">
        <p14:creationId xmlns:p14="http://schemas.microsoft.com/office/powerpoint/2010/main" val="8307812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cstate="print">
            <a:lum/>
          </a:blip>
          <a:srcRect/>
          <a:stretch>
            <a:fillRect l="-4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608642" y="6247377"/>
            <a:ext cx="2837760" cy="4709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93" tIns="47298" rIns="94593" bIns="47298"/>
          <a:lstStyle>
            <a:lvl1pPr>
              <a:defRPr smtClean="0"/>
            </a:lvl1pPr>
          </a:lstStyle>
          <a:p>
            <a:fld id="{F6F901B5-DDAC-41E2-BB05-6BF744887450}" type="datetimeFigureOut">
              <a:rPr lang="en-IN" smtClean="0"/>
              <a:t>05-10-2016</a:t>
            </a:fld>
            <a:endParaRPr lang="en-IN"/>
          </a:p>
        </p:txBody>
      </p:sp>
      <p:sp>
        <p:nvSpPr>
          <p:cNvPr id="3" name="Footer Placeholder 2"/>
          <p:cNvSpPr>
            <a:spLocks noGrp="1"/>
          </p:cNvSpPr>
          <p:nvPr>
            <p:ph type="ft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endParaRPr lang="en-IN"/>
          </a:p>
        </p:txBody>
      </p:sp>
      <p:sp>
        <p:nvSpPr>
          <p:cNvPr id="4" name="Slide Number Placeholder 3"/>
          <p:cNvSpPr>
            <a:spLocks noGrp="1"/>
          </p:cNvSpPr>
          <p:nvPr>
            <p:ph type="sldNum" idx="12"/>
          </p:nvPr>
        </p:nvSpPr>
        <p:spPr>
          <a:xfrm>
            <a:off x="8620800" y="6247377"/>
            <a:ext cx="3191040" cy="47093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mtClean="0"/>
            </a:lvl1pPr>
          </a:lstStyle>
          <a:p>
            <a:fld id="{2698E26D-9F33-438A-BA5F-5461154B860D}" type="slidenum">
              <a:rPr lang="en-IN" smtClean="0"/>
              <a:t>‹#›</a:t>
            </a:fld>
            <a:endParaRPr lang="en-IN"/>
          </a:p>
        </p:txBody>
      </p:sp>
    </p:spTree>
    <p:extLst>
      <p:ext uri="{BB962C8B-B14F-4D97-AF65-F5344CB8AC3E}">
        <p14:creationId xmlns:p14="http://schemas.microsoft.com/office/powerpoint/2010/main" val="3665133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9551" tIns="49775" rIns="99551" bIns="4977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9551" tIns="49775" rIns="99551" bIns="497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46677" y="6518787"/>
            <a:ext cx="2844801" cy="365125"/>
          </a:xfrm>
          <a:prstGeom prst="rect">
            <a:avLst/>
          </a:prstGeom>
        </p:spPr>
        <p:txBody>
          <a:bodyPr vert="horz" lIns="99551" tIns="49775" rIns="99551" bIns="49775" rtlCol="0" anchor="ctr"/>
          <a:lstStyle>
            <a:lvl1pPr algn="l">
              <a:defRPr sz="1179">
                <a:solidFill>
                  <a:schemeClr val="tx1">
                    <a:tint val="75000"/>
                  </a:schemeClr>
                </a:solidFill>
              </a:defRPr>
            </a:lvl1pPr>
          </a:lstStyle>
          <a:p>
            <a:fld id="{F6F901B5-DDAC-41E2-BB05-6BF744887450}" type="datetimeFigureOut">
              <a:rPr lang="en-IN" smtClean="0"/>
              <a:t>05-10-2016</a:t>
            </a:fld>
            <a:endParaRPr lang="en-IN"/>
          </a:p>
        </p:txBody>
      </p:sp>
      <p:sp>
        <p:nvSpPr>
          <p:cNvPr id="5" name="Footer Placeholder 4"/>
          <p:cNvSpPr>
            <a:spLocks noGrp="1"/>
          </p:cNvSpPr>
          <p:nvPr>
            <p:ph type="ftr" sz="quarter" idx="3"/>
          </p:nvPr>
        </p:nvSpPr>
        <p:spPr>
          <a:xfrm>
            <a:off x="4502678" y="6518787"/>
            <a:ext cx="3860800" cy="365125"/>
          </a:xfrm>
          <a:prstGeom prst="rect">
            <a:avLst/>
          </a:prstGeom>
        </p:spPr>
        <p:txBody>
          <a:bodyPr vert="horz" lIns="99551" tIns="49775" rIns="99551" bIns="49775" rtlCol="0" anchor="ctr"/>
          <a:lstStyle>
            <a:lvl1pPr algn="ctr">
              <a:defRPr sz="1179">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9074676" y="6492875"/>
            <a:ext cx="2844801" cy="365125"/>
          </a:xfrm>
          <a:prstGeom prst="rect">
            <a:avLst/>
          </a:prstGeom>
        </p:spPr>
        <p:txBody>
          <a:bodyPr vert="horz" lIns="99551" tIns="49775" rIns="99551" bIns="49775" rtlCol="0" anchor="ctr"/>
          <a:lstStyle>
            <a:lvl1pPr algn="r">
              <a:defRPr sz="1179">
                <a:solidFill>
                  <a:schemeClr val="tx1">
                    <a:tint val="75000"/>
                  </a:schemeClr>
                </a:solidFill>
              </a:defRPr>
            </a:lvl1pPr>
          </a:lstStyle>
          <a:p>
            <a:fld id="{2698E26D-9F33-438A-BA5F-5461154B860D}" type="slidenum">
              <a:rPr lang="en-IN" smtClean="0"/>
              <a:t>‹#›</a:t>
            </a:fld>
            <a:endParaRPr lang="en-IN"/>
          </a:p>
        </p:txBody>
      </p:sp>
    </p:spTree>
    <p:extLst>
      <p:ext uri="{BB962C8B-B14F-4D97-AF65-F5344CB8AC3E}">
        <p14:creationId xmlns:p14="http://schemas.microsoft.com/office/powerpoint/2010/main" val="765838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txStyles>
    <p:titleStyle>
      <a:lvl1pPr algn="ctr" defTabSz="902726" rtl="0" eaLnBrk="1" latinLnBrk="0" hangingPunct="1">
        <a:spcBef>
          <a:spcPct val="0"/>
        </a:spcBef>
        <a:buNone/>
        <a:defRPr sz="4353" kern="1200">
          <a:solidFill>
            <a:schemeClr val="tx1"/>
          </a:solidFill>
          <a:latin typeface="+mj-lt"/>
          <a:ea typeface="+mj-ea"/>
          <a:cs typeface="+mj-cs"/>
        </a:defRPr>
      </a:lvl1pPr>
    </p:titleStyle>
    <p:bodyStyle>
      <a:lvl1pPr marL="338522" indent="-338522" algn="l" defTabSz="902726" rtl="0" eaLnBrk="1" latinLnBrk="0" hangingPunct="1">
        <a:spcBef>
          <a:spcPct val="20000"/>
        </a:spcBef>
        <a:buFont typeface="Arial" pitchFamily="34" charset="0"/>
        <a:buChar char="•"/>
        <a:defRPr sz="3174" kern="1200">
          <a:solidFill>
            <a:schemeClr val="tx1"/>
          </a:solidFill>
          <a:latin typeface="+mn-lt"/>
          <a:ea typeface="+mn-ea"/>
          <a:cs typeface="+mn-cs"/>
        </a:defRPr>
      </a:lvl1pPr>
      <a:lvl2pPr marL="733465" indent="-282102" algn="l" defTabSz="902726" rtl="0" eaLnBrk="1" latinLnBrk="0" hangingPunct="1">
        <a:spcBef>
          <a:spcPct val="20000"/>
        </a:spcBef>
        <a:buFont typeface="Arial" pitchFamily="34" charset="0"/>
        <a:buChar char="–"/>
        <a:defRPr sz="2720" kern="1200">
          <a:solidFill>
            <a:schemeClr val="tx1"/>
          </a:solidFill>
          <a:latin typeface="+mn-lt"/>
          <a:ea typeface="+mn-ea"/>
          <a:cs typeface="+mn-cs"/>
        </a:defRPr>
      </a:lvl2pPr>
      <a:lvl3pPr marL="1128407" indent="-225682" algn="l" defTabSz="902726" rtl="0" eaLnBrk="1" latinLnBrk="0" hangingPunct="1">
        <a:spcBef>
          <a:spcPct val="20000"/>
        </a:spcBef>
        <a:buFont typeface="Arial" pitchFamily="34" charset="0"/>
        <a:buChar char="•"/>
        <a:defRPr sz="2358" kern="1200">
          <a:solidFill>
            <a:schemeClr val="tx1"/>
          </a:solidFill>
          <a:latin typeface="+mn-lt"/>
          <a:ea typeface="+mn-ea"/>
          <a:cs typeface="+mn-cs"/>
        </a:defRPr>
      </a:lvl3pPr>
      <a:lvl4pPr marL="1579771" indent="-225682" algn="l" defTabSz="902726" rtl="0" eaLnBrk="1" latinLnBrk="0" hangingPunct="1">
        <a:spcBef>
          <a:spcPct val="20000"/>
        </a:spcBef>
        <a:buFont typeface="Arial" pitchFamily="34" charset="0"/>
        <a:buChar char="–"/>
        <a:defRPr sz="1995" kern="1200">
          <a:solidFill>
            <a:schemeClr val="tx1"/>
          </a:solidFill>
          <a:latin typeface="+mn-lt"/>
          <a:ea typeface="+mn-ea"/>
          <a:cs typeface="+mn-cs"/>
        </a:defRPr>
      </a:lvl4pPr>
      <a:lvl5pPr marL="2031133" indent="-225682" algn="l" defTabSz="902726" rtl="0" eaLnBrk="1" latinLnBrk="0" hangingPunct="1">
        <a:spcBef>
          <a:spcPct val="20000"/>
        </a:spcBef>
        <a:buFont typeface="Arial" pitchFamily="34" charset="0"/>
        <a:buChar char="»"/>
        <a:defRPr sz="1995" kern="1200">
          <a:solidFill>
            <a:schemeClr val="tx1"/>
          </a:solidFill>
          <a:latin typeface="+mn-lt"/>
          <a:ea typeface="+mn-ea"/>
          <a:cs typeface="+mn-cs"/>
        </a:defRPr>
      </a:lvl5pPr>
      <a:lvl6pPr marL="2482496" indent="-225682" algn="l" defTabSz="902726" rtl="0" eaLnBrk="1" latinLnBrk="0" hangingPunct="1">
        <a:spcBef>
          <a:spcPct val="20000"/>
        </a:spcBef>
        <a:buFont typeface="Arial" pitchFamily="34" charset="0"/>
        <a:buChar char="•"/>
        <a:defRPr sz="1995" kern="1200">
          <a:solidFill>
            <a:schemeClr val="tx1"/>
          </a:solidFill>
          <a:latin typeface="+mn-lt"/>
          <a:ea typeface="+mn-ea"/>
          <a:cs typeface="+mn-cs"/>
        </a:defRPr>
      </a:lvl6pPr>
      <a:lvl7pPr marL="2933860" indent="-225682" algn="l" defTabSz="902726" rtl="0" eaLnBrk="1" latinLnBrk="0" hangingPunct="1">
        <a:spcBef>
          <a:spcPct val="20000"/>
        </a:spcBef>
        <a:buFont typeface="Arial" pitchFamily="34" charset="0"/>
        <a:buChar char="•"/>
        <a:defRPr sz="1995" kern="1200">
          <a:solidFill>
            <a:schemeClr val="tx1"/>
          </a:solidFill>
          <a:latin typeface="+mn-lt"/>
          <a:ea typeface="+mn-ea"/>
          <a:cs typeface="+mn-cs"/>
        </a:defRPr>
      </a:lvl7pPr>
      <a:lvl8pPr marL="3385222" indent="-225682" algn="l" defTabSz="902726" rtl="0" eaLnBrk="1" latinLnBrk="0" hangingPunct="1">
        <a:spcBef>
          <a:spcPct val="20000"/>
        </a:spcBef>
        <a:buFont typeface="Arial" pitchFamily="34" charset="0"/>
        <a:buChar char="•"/>
        <a:defRPr sz="1995" kern="1200">
          <a:solidFill>
            <a:schemeClr val="tx1"/>
          </a:solidFill>
          <a:latin typeface="+mn-lt"/>
          <a:ea typeface="+mn-ea"/>
          <a:cs typeface="+mn-cs"/>
        </a:defRPr>
      </a:lvl8pPr>
      <a:lvl9pPr marL="3836586" indent="-225682" algn="l" defTabSz="902726" rtl="0" eaLnBrk="1" latinLnBrk="0" hangingPunct="1">
        <a:spcBef>
          <a:spcPct val="20000"/>
        </a:spcBef>
        <a:buFont typeface="Arial" pitchFamily="34" charset="0"/>
        <a:buChar char="•"/>
        <a:defRPr sz="1995" kern="1200">
          <a:solidFill>
            <a:schemeClr val="tx1"/>
          </a:solidFill>
          <a:latin typeface="+mn-lt"/>
          <a:ea typeface="+mn-ea"/>
          <a:cs typeface="+mn-cs"/>
        </a:defRPr>
      </a:lvl9pPr>
    </p:bodyStyle>
    <p:otherStyle>
      <a:defPPr>
        <a:defRPr lang="en-US"/>
      </a:defPPr>
      <a:lvl1pPr marL="0" algn="l" defTabSz="902726" rtl="0" eaLnBrk="1" latinLnBrk="0" hangingPunct="1">
        <a:defRPr sz="1814" kern="1200">
          <a:solidFill>
            <a:schemeClr val="tx1"/>
          </a:solidFill>
          <a:latin typeface="+mn-lt"/>
          <a:ea typeface="+mn-ea"/>
          <a:cs typeface="+mn-cs"/>
        </a:defRPr>
      </a:lvl1pPr>
      <a:lvl2pPr marL="451363" algn="l" defTabSz="902726" rtl="0" eaLnBrk="1" latinLnBrk="0" hangingPunct="1">
        <a:defRPr sz="1814" kern="1200">
          <a:solidFill>
            <a:schemeClr val="tx1"/>
          </a:solidFill>
          <a:latin typeface="+mn-lt"/>
          <a:ea typeface="+mn-ea"/>
          <a:cs typeface="+mn-cs"/>
        </a:defRPr>
      </a:lvl2pPr>
      <a:lvl3pPr marL="902726" algn="l" defTabSz="902726" rtl="0" eaLnBrk="1" latinLnBrk="0" hangingPunct="1">
        <a:defRPr sz="1814" kern="1200">
          <a:solidFill>
            <a:schemeClr val="tx1"/>
          </a:solidFill>
          <a:latin typeface="+mn-lt"/>
          <a:ea typeface="+mn-ea"/>
          <a:cs typeface="+mn-cs"/>
        </a:defRPr>
      </a:lvl3pPr>
      <a:lvl4pPr marL="1354089" algn="l" defTabSz="902726" rtl="0" eaLnBrk="1" latinLnBrk="0" hangingPunct="1">
        <a:defRPr sz="1814" kern="1200">
          <a:solidFill>
            <a:schemeClr val="tx1"/>
          </a:solidFill>
          <a:latin typeface="+mn-lt"/>
          <a:ea typeface="+mn-ea"/>
          <a:cs typeface="+mn-cs"/>
        </a:defRPr>
      </a:lvl4pPr>
      <a:lvl5pPr marL="1805452" algn="l" defTabSz="902726" rtl="0" eaLnBrk="1" latinLnBrk="0" hangingPunct="1">
        <a:defRPr sz="1814" kern="1200">
          <a:solidFill>
            <a:schemeClr val="tx1"/>
          </a:solidFill>
          <a:latin typeface="+mn-lt"/>
          <a:ea typeface="+mn-ea"/>
          <a:cs typeface="+mn-cs"/>
        </a:defRPr>
      </a:lvl5pPr>
      <a:lvl6pPr marL="2256815" algn="l" defTabSz="902726" rtl="0" eaLnBrk="1" latinLnBrk="0" hangingPunct="1">
        <a:defRPr sz="1814" kern="1200">
          <a:solidFill>
            <a:schemeClr val="tx1"/>
          </a:solidFill>
          <a:latin typeface="+mn-lt"/>
          <a:ea typeface="+mn-ea"/>
          <a:cs typeface="+mn-cs"/>
        </a:defRPr>
      </a:lvl6pPr>
      <a:lvl7pPr marL="2708178" algn="l" defTabSz="902726" rtl="0" eaLnBrk="1" latinLnBrk="0" hangingPunct="1">
        <a:defRPr sz="1814" kern="1200">
          <a:solidFill>
            <a:schemeClr val="tx1"/>
          </a:solidFill>
          <a:latin typeface="+mn-lt"/>
          <a:ea typeface="+mn-ea"/>
          <a:cs typeface="+mn-cs"/>
        </a:defRPr>
      </a:lvl7pPr>
      <a:lvl8pPr marL="3159541" algn="l" defTabSz="902726" rtl="0" eaLnBrk="1" latinLnBrk="0" hangingPunct="1">
        <a:defRPr sz="1814" kern="1200">
          <a:solidFill>
            <a:schemeClr val="tx1"/>
          </a:solidFill>
          <a:latin typeface="+mn-lt"/>
          <a:ea typeface="+mn-ea"/>
          <a:cs typeface="+mn-cs"/>
        </a:defRPr>
      </a:lvl8pPr>
      <a:lvl9pPr marL="3610904" algn="l" defTabSz="902726" rtl="0" eaLnBrk="1" latinLnBrk="0" hangingPunct="1">
        <a:defRPr sz="18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www.isgw.in/" TargetMode="External"/><Relationship Id="rId2" Type="http://schemas.openxmlformats.org/officeDocument/2006/relationships/hyperlink" Target="http://www.indiasmartgrid.or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rupendra@indiasmartgrid.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www.isgw.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907" y="429108"/>
            <a:ext cx="10428413" cy="1138773"/>
          </a:xfrm>
          <a:prstGeom prst="rect">
            <a:avLst/>
          </a:prstGeom>
          <a:noFill/>
        </p:spPr>
        <p:txBody>
          <a:bodyPr wrap="square" rtlCol="0">
            <a:spAutoFit/>
          </a:bodyPr>
          <a:lstStyle/>
          <a:p>
            <a:pPr algn="ctr"/>
            <a:endParaRPr lang="en-IN" sz="2800" dirty="0" smtClean="0"/>
          </a:p>
          <a:p>
            <a:pPr algn="ctr"/>
            <a:r>
              <a:rPr lang="en-IN" sz="4000" b="1" dirty="0" smtClean="0"/>
              <a:t>Challenges for 21</a:t>
            </a:r>
            <a:r>
              <a:rPr lang="en-IN" sz="4000" b="1" baseline="30000" dirty="0" smtClean="0"/>
              <a:t>st</a:t>
            </a:r>
            <a:r>
              <a:rPr lang="en-IN" sz="4000" b="1" dirty="0" smtClean="0"/>
              <a:t> Century Grids </a:t>
            </a:r>
            <a:endParaRPr lang="en-IN" sz="4000" dirty="0" smtClean="0"/>
          </a:p>
        </p:txBody>
      </p:sp>
      <p:sp>
        <p:nvSpPr>
          <p:cNvPr id="3" name="TextBox 2"/>
          <p:cNvSpPr txBox="1"/>
          <p:nvPr/>
        </p:nvSpPr>
        <p:spPr>
          <a:xfrm>
            <a:off x="641797" y="4020172"/>
            <a:ext cx="10428413" cy="1815882"/>
          </a:xfrm>
          <a:prstGeom prst="rect">
            <a:avLst/>
          </a:prstGeom>
          <a:noFill/>
        </p:spPr>
        <p:txBody>
          <a:bodyPr wrap="square" rtlCol="0">
            <a:spAutoFit/>
          </a:bodyPr>
          <a:lstStyle/>
          <a:p>
            <a:r>
              <a:rPr lang="en-IN" sz="2800" b="1" dirty="0" smtClean="0"/>
              <a:t>          Rupendra Bhatnagar</a:t>
            </a:r>
          </a:p>
          <a:p>
            <a:r>
              <a:rPr lang="en-IN" sz="2800" b="1" dirty="0"/>
              <a:t> </a:t>
            </a:r>
            <a:r>
              <a:rPr lang="en-IN" sz="2800" b="1" dirty="0" smtClean="0"/>
              <a:t>         General Secretary and Convener </a:t>
            </a:r>
            <a:endParaRPr lang="en-IN" sz="2800" b="1" dirty="0"/>
          </a:p>
          <a:p>
            <a:r>
              <a:rPr lang="en-IN" sz="2800" b="1" dirty="0" smtClean="0"/>
              <a:t>          5th October 2016</a:t>
            </a:r>
          </a:p>
          <a:p>
            <a:pPr algn="ctr"/>
            <a:r>
              <a:rPr lang="en-IN" sz="2800" b="1" dirty="0" smtClean="0"/>
              <a:t> </a:t>
            </a:r>
            <a:endParaRPr lang="en-IN" sz="2800" dirty="0" smtClean="0"/>
          </a:p>
        </p:txBody>
      </p:sp>
    </p:spTree>
    <p:extLst>
      <p:ext uri="{BB962C8B-B14F-4D97-AF65-F5344CB8AC3E}">
        <p14:creationId xmlns:p14="http://schemas.microsoft.com/office/powerpoint/2010/main" val="2724374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3565" y="-30777"/>
            <a:ext cx="10515600" cy="654520"/>
          </a:xfrm>
        </p:spPr>
        <p:txBody>
          <a:bodyPr wrap="square">
            <a:spAutoFit/>
          </a:bodyPr>
          <a:lstStyle/>
          <a:p>
            <a:r>
              <a:rPr lang="en-US" sz="3600" dirty="0" smtClean="0">
                <a:solidFill>
                  <a:srgbClr val="00B050"/>
                </a:solidFill>
              </a:rPr>
              <a:t>Electric Grid is on the threshold of a paradigm shift! </a:t>
            </a:r>
            <a:endParaRPr lang="en-IN" sz="3600" b="1" dirty="0" smtClean="0">
              <a:solidFill>
                <a:srgbClr val="00B050"/>
              </a:solidFill>
            </a:endParaRPr>
          </a:p>
        </p:txBody>
      </p:sp>
      <p:sp>
        <p:nvSpPr>
          <p:cNvPr id="5" name="Content Placeholder 4"/>
          <p:cNvSpPr>
            <a:spLocks noGrp="1"/>
          </p:cNvSpPr>
          <p:nvPr>
            <p:ph idx="1"/>
          </p:nvPr>
        </p:nvSpPr>
        <p:spPr>
          <a:xfrm>
            <a:off x="313509" y="1167752"/>
            <a:ext cx="9473494" cy="5195469"/>
          </a:xfrm>
        </p:spPr>
        <p:txBody>
          <a:bodyPr>
            <a:noAutofit/>
          </a:bodyPr>
          <a:lstStyle/>
          <a:p>
            <a:pPr marL="0" indent="0">
              <a:buNone/>
            </a:pPr>
            <a:endParaRPr lang="en-US" sz="2000" dirty="0"/>
          </a:p>
          <a:p>
            <a:pPr marL="451363" lvl="1" indent="0">
              <a:buNone/>
            </a:pPr>
            <a:endParaRPr lang="en-US" sz="1800" dirty="0" smtClean="0"/>
          </a:p>
        </p:txBody>
      </p:sp>
      <p:sp>
        <p:nvSpPr>
          <p:cNvPr id="6" name="Rectangle 5"/>
          <p:cNvSpPr/>
          <p:nvPr/>
        </p:nvSpPr>
        <p:spPr>
          <a:xfrm>
            <a:off x="172201" y="1097660"/>
            <a:ext cx="2168442" cy="517064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endParaRPr lang="en-US" dirty="0" smtClean="0"/>
          </a:p>
          <a:p>
            <a:pPr algn="ctr"/>
            <a:r>
              <a:rPr lang="en-US" sz="2400" dirty="0" smtClean="0"/>
              <a:t>After a century of focus on centralized power generation and creation of massive electric grids, today the focus is towards de-centralized generation </a:t>
            </a:r>
          </a:p>
          <a:p>
            <a:endParaRPr lang="en-US" sz="2800" dirty="0" smtClean="0"/>
          </a:p>
          <a:p>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1130629002"/>
              </p:ext>
            </p:extLst>
          </p:nvPr>
        </p:nvGraphicFramePr>
        <p:xfrm>
          <a:off x="2481952" y="551133"/>
          <a:ext cx="9495400" cy="5902553"/>
        </p:xfrm>
        <a:graphic>
          <a:graphicData uri="http://schemas.openxmlformats.org/drawingml/2006/table">
            <a:tbl>
              <a:tblPr firstRow="1" bandRow="1">
                <a:tableStyleId>{5C22544A-7EE6-4342-B048-85BDC9FD1C3A}</a:tableStyleId>
              </a:tblPr>
              <a:tblGrid>
                <a:gridCol w="9495400"/>
              </a:tblGrid>
              <a:tr h="784463">
                <a:tc>
                  <a:txBody>
                    <a:bodyPr/>
                    <a:lstStyle/>
                    <a:p>
                      <a:pPr marL="0" marR="0" lvl="0" indent="0" algn="l" defTabSz="902726" rtl="0" eaLnBrk="1" fontAlgn="auto" latinLnBrk="0" hangingPunct="1">
                        <a:lnSpc>
                          <a:spcPct val="100000"/>
                        </a:lnSpc>
                        <a:spcBef>
                          <a:spcPts val="0"/>
                        </a:spcBef>
                        <a:spcAft>
                          <a:spcPts val="0"/>
                        </a:spcAft>
                        <a:buClrTx/>
                        <a:buSzTx/>
                        <a:buFontTx/>
                        <a:buNone/>
                        <a:tabLst/>
                        <a:defRPr/>
                      </a:pPr>
                      <a:r>
                        <a:rPr lang="en-IN" sz="1800" dirty="0" smtClean="0">
                          <a:effectLst/>
                        </a:rPr>
                        <a:t>With</a:t>
                      </a:r>
                      <a:r>
                        <a:rPr lang="en-IN" sz="1800" baseline="0" dirty="0" smtClean="0">
                          <a:effectLst/>
                        </a:rPr>
                        <a:t> more and more distributed generation resources being connected at the low voltage end of the grid, tr</a:t>
                      </a:r>
                      <a:r>
                        <a:rPr lang="en-IN" sz="1800" dirty="0" smtClean="0">
                          <a:effectLst/>
                        </a:rPr>
                        <a:t>aditional boundaries between generation, transmission and distribution is fast disappearing - </a:t>
                      </a:r>
                      <a:r>
                        <a:rPr lang="en-IN" sz="1800" baseline="0" dirty="0" smtClean="0">
                          <a:effectLst/>
                        </a:rPr>
                        <a:t> evolving into one “Integrated Grid” </a:t>
                      </a:r>
                      <a:endParaRPr lang="en-IN" sz="2000" dirty="0"/>
                    </a:p>
                  </a:txBody>
                  <a:tcPr>
                    <a:solidFill>
                      <a:schemeClr val="tx2">
                        <a:lumMod val="60000"/>
                        <a:lumOff val="40000"/>
                      </a:schemeClr>
                    </a:solidFill>
                  </a:tcPr>
                </a:tc>
              </a:tr>
              <a:tr h="610138">
                <a:tc>
                  <a:txBody>
                    <a:bodyPr/>
                    <a:lstStyle/>
                    <a:p>
                      <a:pPr marL="0" marR="0" lvl="0" indent="0" algn="l" defTabSz="902726" rtl="0" eaLnBrk="1" fontAlgn="auto" latinLnBrk="0" hangingPunct="1">
                        <a:lnSpc>
                          <a:spcPct val="100000"/>
                        </a:lnSpc>
                        <a:spcBef>
                          <a:spcPts val="0"/>
                        </a:spcBef>
                        <a:spcAft>
                          <a:spcPts val="0"/>
                        </a:spcAft>
                        <a:buClrTx/>
                        <a:buSzTx/>
                        <a:buFontTx/>
                        <a:buNone/>
                        <a:tabLst/>
                        <a:defRPr/>
                      </a:pPr>
                      <a:r>
                        <a:rPr lang="en-IN" sz="1800" b="1" dirty="0" smtClean="0">
                          <a:effectLst/>
                        </a:rPr>
                        <a:t>With consumers becoming “prosumers”, the grid that is designed and built for one-way flow of electricity is now experiencing bi-directional flow of electrons</a:t>
                      </a:r>
                      <a:endParaRPr lang="en-IN" sz="1800" b="1" dirty="0"/>
                    </a:p>
                  </a:txBody>
                  <a:tcPr>
                    <a:solidFill>
                      <a:schemeClr val="bg2"/>
                    </a:solidFill>
                  </a:tcPr>
                </a:tc>
              </a:tr>
              <a:tr h="703269">
                <a:tc>
                  <a:txBody>
                    <a:bodyPr/>
                    <a:lstStyle/>
                    <a:p>
                      <a:pPr marL="0" marR="0" lvl="0" indent="0" algn="l" defTabSz="902726" rtl="0" eaLnBrk="1" fontAlgn="auto" latinLnBrk="0" hangingPunct="1">
                        <a:lnSpc>
                          <a:spcPct val="100000"/>
                        </a:lnSpc>
                        <a:spcBef>
                          <a:spcPts val="0"/>
                        </a:spcBef>
                        <a:spcAft>
                          <a:spcPts val="0"/>
                        </a:spcAft>
                        <a:buClrTx/>
                        <a:buSzTx/>
                        <a:buFontTx/>
                        <a:buNone/>
                        <a:tabLst/>
                        <a:defRPr/>
                      </a:pPr>
                      <a:r>
                        <a:rPr lang="en-IN" sz="1800" b="1" dirty="0" smtClean="0">
                          <a:solidFill>
                            <a:schemeClr val="bg1"/>
                          </a:solidFill>
                          <a:effectLst/>
                        </a:rPr>
                        <a:t>Debate on whether to invest in transmission or in storage – the choice between “Generation + Transmission + Distribution” AND “Distributed Generation + Storage + Distribution” is real</a:t>
                      </a:r>
                      <a:endParaRPr lang="en-IN" sz="1800" b="1" dirty="0">
                        <a:solidFill>
                          <a:schemeClr val="bg1"/>
                        </a:solidFill>
                      </a:endParaRPr>
                    </a:p>
                  </a:txBody>
                  <a:tcPr>
                    <a:solidFill>
                      <a:schemeClr val="tx2">
                        <a:lumMod val="60000"/>
                        <a:lumOff val="40000"/>
                      </a:schemeClr>
                    </a:solidFill>
                  </a:tcPr>
                </a:tc>
              </a:tr>
              <a:tr h="625996">
                <a:tc>
                  <a:txBody>
                    <a:bodyPr/>
                    <a:lstStyle/>
                    <a:p>
                      <a:pPr marL="0" marR="0" lvl="0" indent="0" algn="l" defTabSz="902726" rtl="0" eaLnBrk="1" fontAlgn="auto" latinLnBrk="0" hangingPunct="1">
                        <a:lnSpc>
                          <a:spcPct val="100000"/>
                        </a:lnSpc>
                        <a:spcBef>
                          <a:spcPts val="0"/>
                        </a:spcBef>
                        <a:spcAft>
                          <a:spcPts val="0"/>
                        </a:spcAft>
                        <a:buClrTx/>
                        <a:buSzTx/>
                        <a:buFontTx/>
                        <a:buNone/>
                        <a:tabLst/>
                        <a:defRPr/>
                      </a:pPr>
                      <a:r>
                        <a:rPr lang="en-IN" sz="1800" b="1" dirty="0" smtClean="0">
                          <a:effectLst/>
                        </a:rPr>
                        <a:t>Power purchase is moving from Volumetric Tariffs to Transactive Tariffs as Inflexible Demand has become Price Responsive </a:t>
                      </a:r>
                      <a:r>
                        <a:rPr lang="en-IN" sz="1800" b="1" kern="1200" dirty="0" smtClean="0">
                          <a:solidFill>
                            <a:schemeClr val="dk1"/>
                          </a:solidFill>
                          <a:effectLst/>
                          <a:latin typeface="+mn-lt"/>
                          <a:ea typeface="+mn-ea"/>
                          <a:cs typeface="+mn-cs"/>
                        </a:rPr>
                        <a:t>Demand</a:t>
                      </a:r>
                      <a:r>
                        <a:rPr lang="en-IN" sz="1800" b="1" dirty="0" smtClean="0">
                          <a:effectLst/>
                        </a:rPr>
                        <a:t>: Era of Smart Energy OR Transactive Energy</a:t>
                      </a:r>
                      <a:endParaRPr lang="en-IN" sz="1800" b="1" dirty="0"/>
                    </a:p>
                  </a:txBody>
                  <a:tcPr>
                    <a:solidFill>
                      <a:schemeClr val="bg2"/>
                    </a:solidFill>
                  </a:tcPr>
                </a:tc>
              </a:tr>
              <a:tr h="871626">
                <a:tc>
                  <a:txBody>
                    <a:bodyPr/>
                    <a:lstStyle/>
                    <a:p>
                      <a:pPr marL="0" marR="0" lvl="0" indent="0" algn="l" defTabSz="902726" rtl="0" eaLnBrk="1" fontAlgn="auto" latinLnBrk="0" hangingPunct="1">
                        <a:lnSpc>
                          <a:spcPct val="100000"/>
                        </a:lnSpc>
                        <a:spcBef>
                          <a:spcPts val="0"/>
                        </a:spcBef>
                        <a:spcAft>
                          <a:spcPts val="0"/>
                        </a:spcAft>
                        <a:buClrTx/>
                        <a:buSzTx/>
                        <a:buFontTx/>
                        <a:buNone/>
                        <a:tabLst/>
                        <a:defRPr/>
                      </a:pPr>
                      <a:r>
                        <a:rPr lang="en-IN" sz="1800" b="1" dirty="0" smtClean="0">
                          <a:solidFill>
                            <a:schemeClr val="bg1"/>
                          </a:solidFill>
                        </a:rPr>
                        <a:t>Loads have changed – Incandescent</a:t>
                      </a:r>
                      <a:r>
                        <a:rPr lang="en-IN" sz="1800" b="1" baseline="0" dirty="0" smtClean="0">
                          <a:solidFill>
                            <a:schemeClr val="bg1"/>
                          </a:solidFill>
                        </a:rPr>
                        <a:t> lamps and motors that could accommodate frequency and voltage excursions comprised majority of the load on the grid in the past. In the digital word new loads require quality power at constant frequency and voltage </a:t>
                      </a:r>
                      <a:endParaRPr lang="en-IN" sz="1800" b="1" dirty="0">
                        <a:solidFill>
                          <a:schemeClr val="bg1"/>
                        </a:solidFill>
                      </a:endParaRPr>
                    </a:p>
                  </a:txBody>
                  <a:tcPr>
                    <a:solidFill>
                      <a:schemeClr val="tx2">
                        <a:lumMod val="60000"/>
                        <a:lumOff val="40000"/>
                      </a:schemeClr>
                    </a:solidFill>
                  </a:tcPr>
                </a:tc>
              </a:tr>
              <a:tr h="610138">
                <a:tc>
                  <a:txBody>
                    <a:bodyPr/>
                    <a:lstStyle/>
                    <a:p>
                      <a:pPr marL="0" marR="0" lvl="0" indent="0" algn="l" defTabSz="902726" rtl="0" eaLnBrk="1" fontAlgn="auto" latinLnBrk="0" hangingPunct="1">
                        <a:lnSpc>
                          <a:spcPct val="100000"/>
                        </a:lnSpc>
                        <a:spcBef>
                          <a:spcPts val="0"/>
                        </a:spcBef>
                        <a:spcAft>
                          <a:spcPts val="0"/>
                        </a:spcAft>
                        <a:buClrTx/>
                        <a:buSzTx/>
                        <a:buFontTx/>
                        <a:buNone/>
                        <a:tabLst/>
                        <a:defRPr/>
                      </a:pPr>
                      <a:r>
                        <a:rPr lang="en-IN" sz="1800" b="1" dirty="0" smtClean="0">
                          <a:effectLst/>
                        </a:rPr>
                        <a:t>The “Merit Order Dispatch” has graduated  towards an “ Energy Efficient and Environmentally Responsible Dispatch” regime </a:t>
                      </a:r>
                      <a:endParaRPr lang="en-IN" sz="1800" b="1" dirty="0"/>
                    </a:p>
                  </a:txBody>
                  <a:tcPr>
                    <a:solidFill>
                      <a:schemeClr val="bg2"/>
                    </a:solidFill>
                  </a:tcPr>
                </a:tc>
              </a:tr>
              <a:tr h="610138">
                <a:tc>
                  <a:txBody>
                    <a:bodyPr/>
                    <a:lstStyle/>
                    <a:p>
                      <a:pPr marL="0" marR="0" lvl="0" indent="0" algn="l" defTabSz="902726" rtl="0" eaLnBrk="1" fontAlgn="auto" latinLnBrk="0" hangingPunct="1">
                        <a:lnSpc>
                          <a:spcPct val="100000"/>
                        </a:lnSpc>
                        <a:spcBef>
                          <a:spcPts val="0"/>
                        </a:spcBef>
                        <a:spcAft>
                          <a:spcPts val="0"/>
                        </a:spcAft>
                        <a:buClrTx/>
                        <a:buSzTx/>
                        <a:buFontTx/>
                        <a:buNone/>
                        <a:tabLst/>
                        <a:defRPr/>
                      </a:pPr>
                      <a:r>
                        <a:rPr lang="en-IN" sz="1800" b="1" dirty="0" smtClean="0">
                          <a:solidFill>
                            <a:schemeClr val="bg1"/>
                          </a:solidFill>
                          <a:effectLst/>
                        </a:rPr>
                        <a:t>Solar PV has already achieved grid parity in many parts of the globe which is about to unleash a rooftop PV revolution </a:t>
                      </a:r>
                      <a:endParaRPr lang="en-IN" sz="1800" b="1" dirty="0">
                        <a:solidFill>
                          <a:schemeClr val="bg1"/>
                        </a:solidFill>
                      </a:endParaRPr>
                    </a:p>
                  </a:txBody>
                  <a:tcPr>
                    <a:solidFill>
                      <a:schemeClr val="tx2">
                        <a:lumMod val="60000"/>
                        <a:lumOff val="40000"/>
                      </a:schemeClr>
                    </a:solidFill>
                  </a:tcPr>
                </a:tc>
              </a:tr>
              <a:tr h="810164">
                <a:tc>
                  <a:txBody>
                    <a:bodyPr/>
                    <a:lstStyle/>
                    <a:p>
                      <a:pPr marL="0" marR="0" lvl="0" indent="0" algn="l" defTabSz="902726" rtl="0" eaLnBrk="1" fontAlgn="auto" latinLnBrk="0" hangingPunct="1">
                        <a:lnSpc>
                          <a:spcPct val="100000"/>
                        </a:lnSpc>
                        <a:spcBef>
                          <a:spcPts val="0"/>
                        </a:spcBef>
                        <a:spcAft>
                          <a:spcPts val="0"/>
                        </a:spcAft>
                        <a:buClrTx/>
                        <a:buSzTx/>
                        <a:buFontTx/>
                        <a:buNone/>
                        <a:tabLst/>
                        <a:defRPr/>
                      </a:pPr>
                      <a:r>
                        <a:rPr lang="en-IN" sz="1800" b="1" dirty="0" smtClean="0">
                          <a:effectLst/>
                        </a:rPr>
                        <a:t>Large fleets of Electric Vehicles that can be aggregated as virtual power plants which could  support short term supply-demand balancing will make the grid even more dynamic and complex</a:t>
                      </a:r>
                      <a:endParaRPr lang="en-IN" sz="1800" b="1" dirty="0"/>
                    </a:p>
                  </a:txBody>
                  <a:tcPr>
                    <a:solidFill>
                      <a:schemeClr val="bg2"/>
                    </a:solidFill>
                  </a:tcPr>
                </a:tc>
              </a:tr>
            </a:tbl>
          </a:graphicData>
        </a:graphic>
      </p:graphicFrame>
    </p:spTree>
    <p:extLst>
      <p:ext uri="{BB962C8B-B14F-4D97-AF65-F5344CB8AC3E}">
        <p14:creationId xmlns:p14="http://schemas.microsoft.com/office/powerpoint/2010/main" val="3286406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3565" y="-59494"/>
            <a:ext cx="10515600" cy="654520"/>
          </a:xfrm>
        </p:spPr>
        <p:txBody>
          <a:bodyPr wrap="square">
            <a:spAutoFit/>
          </a:bodyPr>
          <a:lstStyle/>
          <a:p>
            <a:pPr algn="ctr"/>
            <a:r>
              <a:rPr lang="en-US" sz="3600" dirty="0">
                <a:solidFill>
                  <a:srgbClr val="00B050"/>
                </a:solidFill>
                <a:latin typeface="+mn-lt"/>
                <a:ea typeface="+mn-ea"/>
                <a:cs typeface="+mn-cs"/>
              </a:rPr>
              <a:t>Evolving Smart Grid will be a “Grid of Things” </a:t>
            </a:r>
            <a:endParaRPr lang="en-IN" sz="3600" dirty="0">
              <a:solidFill>
                <a:srgbClr val="00B050"/>
              </a:solidFill>
              <a:latin typeface="+mn-lt"/>
              <a:ea typeface="+mn-ea"/>
              <a:cs typeface="+mn-cs"/>
            </a:endParaRPr>
          </a:p>
        </p:txBody>
      </p:sp>
      <p:sp>
        <p:nvSpPr>
          <p:cNvPr id="5" name="Content Placeholder 4"/>
          <p:cNvSpPr>
            <a:spLocks noGrp="1"/>
          </p:cNvSpPr>
          <p:nvPr>
            <p:ph idx="1"/>
          </p:nvPr>
        </p:nvSpPr>
        <p:spPr>
          <a:xfrm>
            <a:off x="219882" y="1066156"/>
            <a:ext cx="9787003" cy="5195469"/>
          </a:xfrm>
        </p:spPr>
        <p:txBody>
          <a:bodyPr>
            <a:noAutofit/>
          </a:bodyPr>
          <a:lstStyle/>
          <a:p>
            <a:r>
              <a:rPr lang="en-US" sz="2000" b="1" dirty="0" smtClean="0"/>
              <a:t>Traditional grid </a:t>
            </a:r>
          </a:p>
          <a:p>
            <a:pPr lvl="1"/>
            <a:r>
              <a:rPr lang="en-US" sz="2000" dirty="0" smtClean="0"/>
              <a:t>ability </a:t>
            </a:r>
            <a:r>
              <a:rPr lang="en-US" sz="2000" dirty="0"/>
              <a:t>to monitor </a:t>
            </a:r>
            <a:r>
              <a:rPr lang="en-US" sz="2000" dirty="0" smtClean="0"/>
              <a:t>and control power </a:t>
            </a:r>
            <a:r>
              <a:rPr lang="en-US" sz="2000" dirty="0"/>
              <a:t>flows </a:t>
            </a:r>
            <a:r>
              <a:rPr lang="en-US" sz="2000" dirty="0" smtClean="0"/>
              <a:t>in </a:t>
            </a:r>
            <a:r>
              <a:rPr lang="en-US" sz="2000" dirty="0"/>
              <a:t>real-time is limited to the </a:t>
            </a:r>
            <a:r>
              <a:rPr lang="en-US" sz="2000" dirty="0" smtClean="0"/>
              <a:t>HV network</a:t>
            </a:r>
          </a:p>
          <a:p>
            <a:pPr lvl="1"/>
            <a:r>
              <a:rPr lang="en-US" sz="2000" dirty="0" smtClean="0"/>
              <a:t> </a:t>
            </a:r>
            <a:r>
              <a:rPr lang="en-US" sz="2000" dirty="0"/>
              <a:t>In the </a:t>
            </a:r>
            <a:r>
              <a:rPr lang="en-US" sz="2000" dirty="0" smtClean="0"/>
              <a:t>LV </a:t>
            </a:r>
            <a:r>
              <a:rPr lang="en-US" sz="2000" dirty="0"/>
              <a:t>network, the power system operator has no visibility on who is consuming how much electricity when and </a:t>
            </a:r>
            <a:r>
              <a:rPr lang="en-US" sz="2000" dirty="0" smtClean="0"/>
              <a:t>where</a:t>
            </a:r>
          </a:p>
          <a:p>
            <a:r>
              <a:rPr lang="en-US" sz="2000" b="1" dirty="0" smtClean="0"/>
              <a:t>Smart </a:t>
            </a:r>
            <a:r>
              <a:rPr lang="en-US" sz="2000" b="1" dirty="0"/>
              <a:t>grid </a:t>
            </a:r>
            <a:endParaRPr lang="en-US" sz="2000" b="1" dirty="0" smtClean="0"/>
          </a:p>
          <a:p>
            <a:pPr lvl="1"/>
            <a:r>
              <a:rPr lang="en-US" sz="2000" dirty="0" smtClean="0"/>
              <a:t>with </a:t>
            </a:r>
            <a:r>
              <a:rPr lang="en-US" sz="2000" dirty="0"/>
              <a:t>smart sensors and smart meters connected to computers in the control room, </a:t>
            </a:r>
            <a:r>
              <a:rPr lang="en-US" sz="2000" dirty="0" smtClean="0"/>
              <a:t> it is possible to </a:t>
            </a:r>
            <a:r>
              <a:rPr lang="en-US" sz="2000" b="1" dirty="0" smtClean="0"/>
              <a:t>remotely </a:t>
            </a:r>
            <a:r>
              <a:rPr lang="en-US" sz="2000" b="1" dirty="0"/>
              <a:t>monitor and control</a:t>
            </a:r>
            <a:r>
              <a:rPr lang="en-US" sz="2000" dirty="0"/>
              <a:t> the flow of electricity in real time to every customer or even to every smart appliances inside a customer’s </a:t>
            </a:r>
            <a:r>
              <a:rPr lang="en-US" sz="2000" dirty="0" smtClean="0"/>
              <a:t>premise</a:t>
            </a:r>
          </a:p>
          <a:p>
            <a:r>
              <a:rPr lang="en-US" sz="2000" dirty="0"/>
              <a:t>In offices and homes increasing share of consumption is by devices using direct current – laptops, LED/CFL bulbs, TVs and LCD/LED screens, phones etc; and increasing share of generation also is from distributed DC sources – solar PV. Soon there will be justifications for </a:t>
            </a:r>
            <a:r>
              <a:rPr lang="en-US" sz="2000" dirty="0" smtClean="0"/>
              <a:t>parallel </a:t>
            </a:r>
            <a:r>
              <a:rPr lang="en-US" sz="2000" b="1" dirty="0" smtClean="0"/>
              <a:t>DC </a:t>
            </a:r>
            <a:r>
              <a:rPr lang="en-US" sz="2000" b="1" dirty="0"/>
              <a:t>distribution systems or DC grids </a:t>
            </a:r>
            <a:r>
              <a:rPr lang="en-US" sz="2000" b="1" dirty="0" smtClean="0"/>
              <a:t>in offices </a:t>
            </a:r>
            <a:r>
              <a:rPr lang="en-US" sz="2000" b="1" dirty="0"/>
              <a:t>and </a:t>
            </a:r>
            <a:r>
              <a:rPr lang="en-US" sz="2000" b="1" dirty="0" smtClean="0"/>
              <a:t>houses</a:t>
            </a:r>
            <a:endParaRPr lang="en-US" sz="2000" b="1" dirty="0"/>
          </a:p>
          <a:p>
            <a:r>
              <a:rPr lang="en-US" sz="2000" b="1" dirty="0" smtClean="0"/>
              <a:t>The evolving smart grid of the 21</a:t>
            </a:r>
            <a:r>
              <a:rPr lang="en-US" sz="2000" b="1" baseline="30000" dirty="0" smtClean="0"/>
              <a:t>st</a:t>
            </a:r>
            <a:r>
              <a:rPr lang="en-US" sz="2000" b="1" dirty="0" smtClean="0"/>
              <a:t> century will be drastically different than the present grid </a:t>
            </a:r>
          </a:p>
          <a:p>
            <a:pPr marL="0" indent="0">
              <a:buNone/>
            </a:pPr>
            <a:endParaRPr lang="en-US" sz="2000" dirty="0"/>
          </a:p>
          <a:p>
            <a:pPr marL="451363" lvl="1" indent="0">
              <a:buNone/>
            </a:pPr>
            <a:endParaRPr lang="en-US" sz="1800" dirty="0" smtClean="0"/>
          </a:p>
        </p:txBody>
      </p:sp>
      <p:sp>
        <p:nvSpPr>
          <p:cNvPr id="6" name="Rectangle 5"/>
          <p:cNvSpPr/>
          <p:nvPr/>
        </p:nvSpPr>
        <p:spPr>
          <a:xfrm>
            <a:off x="10006885" y="690869"/>
            <a:ext cx="2040390" cy="557075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smtClean="0"/>
              <a:t> </a:t>
            </a:r>
            <a:r>
              <a:rPr lang="en-US" sz="2400" dirty="0" smtClean="0"/>
              <a:t>“The </a:t>
            </a:r>
            <a:r>
              <a:rPr lang="en-US" sz="2400" dirty="0"/>
              <a:t>grid will soon emerge as the </a:t>
            </a:r>
            <a:r>
              <a:rPr lang="en-US" sz="2400" b="1" dirty="0"/>
              <a:t>“grid of things</a:t>
            </a:r>
            <a:r>
              <a:rPr lang="en-US" sz="2400" dirty="0"/>
              <a:t>” like how the internet is evolving as “</a:t>
            </a:r>
            <a:r>
              <a:rPr lang="en-US" sz="2400" b="1" dirty="0"/>
              <a:t>internet of everything</a:t>
            </a:r>
            <a:r>
              <a:rPr lang="en-US" sz="2400" dirty="0" smtClean="0"/>
              <a:t>””</a:t>
            </a:r>
          </a:p>
          <a:p>
            <a:endParaRPr lang="en-US" sz="2400" dirty="0"/>
          </a:p>
          <a:p>
            <a:r>
              <a:rPr lang="en-US" sz="2400" dirty="0" smtClean="0"/>
              <a:t>--- </a:t>
            </a:r>
            <a:r>
              <a:rPr lang="en-US" sz="2400" dirty="0"/>
              <a:t>Chris Jones, </a:t>
            </a:r>
            <a:r>
              <a:rPr lang="en-US" sz="2400" dirty="0" smtClean="0"/>
              <a:t>President, Pacific </a:t>
            </a:r>
            <a:r>
              <a:rPr lang="en-US" sz="2400" dirty="0"/>
              <a:t>Gas &amp; </a:t>
            </a:r>
            <a:r>
              <a:rPr lang="en-US" sz="2400" dirty="0" smtClean="0"/>
              <a:t>Electricity, USA</a:t>
            </a:r>
          </a:p>
          <a:p>
            <a:endParaRPr lang="en-US" sz="2000" dirty="0"/>
          </a:p>
        </p:txBody>
      </p:sp>
    </p:spTree>
    <p:extLst>
      <p:ext uri="{BB962C8B-B14F-4D97-AF65-F5344CB8AC3E}">
        <p14:creationId xmlns:p14="http://schemas.microsoft.com/office/powerpoint/2010/main" val="55344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11123"/>
            <a:ext cx="11525251" cy="475295"/>
          </a:xfrm>
        </p:spPr>
        <p:txBody>
          <a:bodyPr/>
          <a:lstStyle/>
          <a:p>
            <a:r>
              <a:rPr lang="en-US" dirty="0" smtClean="0"/>
              <a:t>Distributed Assets Integration in the Grid</a:t>
            </a:r>
            <a:endParaRPr lang="en-US" dirty="0"/>
          </a:p>
        </p:txBody>
      </p:sp>
      <p:sp>
        <p:nvSpPr>
          <p:cNvPr id="4" name="Slide Number Placeholder 3"/>
          <p:cNvSpPr>
            <a:spLocks noGrp="1"/>
          </p:cNvSpPr>
          <p:nvPr>
            <p:ph type="sldNum" sz="quarter" idx="10"/>
          </p:nvPr>
        </p:nvSpPr>
        <p:spPr/>
        <p:txBody>
          <a:bodyPr/>
          <a:lstStyle/>
          <a:p>
            <a:pPr>
              <a:defRPr/>
            </a:pPr>
            <a:fld id="{2D793364-301C-8945-A583-8D7043F2131C}" type="slidenum">
              <a:rPr lang="en-US" smtClean="0"/>
              <a:pPr>
                <a:defRPr/>
              </a:pPr>
              <a:t>4</a:t>
            </a:fld>
            <a:endParaRPr lang="en-US" dirty="0"/>
          </a:p>
        </p:txBody>
      </p:sp>
      <p:sp>
        <p:nvSpPr>
          <p:cNvPr id="50" name="Content Placeholder 2"/>
          <p:cNvSpPr>
            <a:spLocks noGrp="1"/>
          </p:cNvSpPr>
          <p:nvPr>
            <p:ph idx="4294967295"/>
          </p:nvPr>
        </p:nvSpPr>
        <p:spPr>
          <a:xfrm>
            <a:off x="148450" y="1146005"/>
            <a:ext cx="2557641" cy="4682155"/>
          </a:xfrm>
          <a:prstGeom prst="rect">
            <a:avLst/>
          </a:prstGeom>
        </p:spPr>
        <p:txBody>
          <a:bodyPr vert="horz" lIns="91440" tIns="45720" rIns="91440" bIns="45720" rtlCol="0">
            <a:noAutofit/>
          </a:bodyPr>
          <a:lstStyle/>
          <a:p>
            <a:pPr marL="226478" indent="-226478">
              <a:spcBef>
                <a:spcPts val="800"/>
              </a:spcBef>
            </a:pPr>
            <a:r>
              <a:rPr lang="en-US" sz="2400" dirty="0" smtClean="0"/>
              <a:t>Integrate assets for </a:t>
            </a:r>
            <a:r>
              <a:rPr lang="en-US" sz="2400" dirty="0"/>
              <a:t>storage, </a:t>
            </a:r>
            <a:r>
              <a:rPr lang="en-US" sz="2400" dirty="0" smtClean="0"/>
              <a:t>DR</a:t>
            </a:r>
            <a:r>
              <a:rPr lang="en-US" sz="2400" dirty="0"/>
              <a:t>, DERs, VPPs, etc</a:t>
            </a:r>
            <a:r>
              <a:rPr lang="en-US" sz="2400" dirty="0" smtClean="0"/>
              <a:t>.</a:t>
            </a:r>
            <a:endParaRPr lang="en-US" sz="2400" dirty="0"/>
          </a:p>
          <a:p>
            <a:pPr marL="226478" indent="-226478">
              <a:spcBef>
                <a:spcPts val="800"/>
              </a:spcBef>
            </a:pPr>
            <a:r>
              <a:rPr lang="en-IN" sz="2400" dirty="0">
                <a:ea typeface="Calibri" panose="020F0502020204030204" pitchFamily="34" charset="0"/>
              </a:rPr>
              <a:t>Intermittency of power to be balanced by </a:t>
            </a:r>
            <a:r>
              <a:rPr lang="en-IN" sz="2400" b="1" dirty="0">
                <a:ea typeface="Calibri" panose="020F0502020204030204" pitchFamily="34" charset="0"/>
              </a:rPr>
              <a:t>quick acting generation </a:t>
            </a:r>
            <a:endParaRPr lang="en-IN" sz="2400" b="1" dirty="0" smtClean="0">
              <a:ea typeface="Calibri" panose="020F0502020204030204" pitchFamily="34" charset="0"/>
            </a:endParaRPr>
          </a:p>
          <a:p>
            <a:pPr marL="226478" indent="-226478">
              <a:spcBef>
                <a:spcPts val="800"/>
              </a:spcBef>
            </a:pPr>
            <a:r>
              <a:rPr lang="en-IN" sz="2400" dirty="0" smtClean="0">
                <a:ea typeface="Calibri" panose="020F0502020204030204" pitchFamily="34" charset="0"/>
              </a:rPr>
              <a:t>Future </a:t>
            </a:r>
            <a:r>
              <a:rPr lang="en-IN" sz="2400" dirty="0" smtClean="0">
                <a:ea typeface="Calibri" panose="020F0502020204030204" pitchFamily="34" charset="0"/>
              </a:rPr>
              <a:t>balancing sources like MW scale </a:t>
            </a:r>
            <a:r>
              <a:rPr lang="en-IN" sz="2400" dirty="0" err="1" smtClean="0">
                <a:ea typeface="Calibri" panose="020F0502020204030204" pitchFamily="34" charset="0"/>
              </a:rPr>
              <a:t>etc</a:t>
            </a:r>
            <a:r>
              <a:rPr lang="en-IN" sz="2400" dirty="0" smtClean="0">
                <a:ea typeface="Calibri" panose="020F0502020204030204" pitchFamily="34" charset="0"/>
              </a:rPr>
              <a:t> </a:t>
            </a:r>
            <a:endParaRPr lang="en-IN" sz="2400" dirty="0" smtClean="0">
              <a:ea typeface="Calibri" panose="020F0502020204030204" pitchFamily="34" charset="0"/>
            </a:endParaRPr>
          </a:p>
          <a:p>
            <a:endParaRPr lang="en-IN" sz="2400" dirty="0" smtClean="0">
              <a:ea typeface="Calibri" panose="020F0502020204030204" pitchFamily="34" charset="0"/>
            </a:endParaRPr>
          </a:p>
          <a:p>
            <a:endParaRPr lang="en-US" sz="2400" dirty="0">
              <a:ea typeface="Calibri" panose="020F0502020204030204" pitchFamily="34" charset="0"/>
            </a:endParaRPr>
          </a:p>
        </p:txBody>
      </p:sp>
      <p:sp>
        <p:nvSpPr>
          <p:cNvPr id="51" name="Content Placeholder 2"/>
          <p:cNvSpPr txBox="1">
            <a:spLocks/>
          </p:cNvSpPr>
          <p:nvPr/>
        </p:nvSpPr>
        <p:spPr>
          <a:xfrm>
            <a:off x="9218676" y="1113400"/>
            <a:ext cx="2844800" cy="4295673"/>
          </a:xfrm>
          <a:prstGeom prst="rect">
            <a:avLst/>
          </a:prstGeom>
        </p:spPr>
        <p:txBody>
          <a:bodyPr vert="horz" lIns="0" tIns="45719" rIns="0" bIns="45719" rtlCol="0">
            <a:normAutofit/>
          </a:bodyPr>
          <a:lstStyle>
            <a:lvl1pPr marL="228600" indent="-228600" algn="l" defTabSz="457200" rtl="0" eaLnBrk="1" latinLnBrk="0" hangingPunct="1">
              <a:spcBef>
                <a:spcPct val="20000"/>
              </a:spcBef>
              <a:buClr>
                <a:schemeClr val="bg1"/>
              </a:buClr>
              <a:buFont typeface="Arial"/>
              <a:buChar char="•"/>
              <a:defRPr sz="2200" kern="1200">
                <a:solidFill>
                  <a:schemeClr val="bg1"/>
                </a:solidFill>
                <a:latin typeface="Gotham Light" pitchFamily="50" charset="0"/>
                <a:ea typeface="+mn-ea"/>
                <a:cs typeface="Gotham Light" pitchFamily="50" charset="0"/>
              </a:defRPr>
            </a:lvl1pPr>
            <a:lvl2pPr marL="520700" indent="-177800" algn="l" defTabSz="457200" rtl="0" eaLnBrk="1" latinLnBrk="0" hangingPunct="1">
              <a:spcBef>
                <a:spcPct val="20000"/>
              </a:spcBef>
              <a:buClr>
                <a:schemeClr val="bg1"/>
              </a:buClr>
              <a:buFont typeface="Lucida Grande"/>
              <a:buChar char="–"/>
              <a:tabLst/>
              <a:defRPr sz="2000" kern="1200">
                <a:solidFill>
                  <a:schemeClr val="bg1"/>
                </a:solidFill>
                <a:latin typeface="Gotham Light" pitchFamily="50" charset="0"/>
                <a:ea typeface="+mn-ea"/>
                <a:cs typeface="Gotham Light" pitchFamily="50" charset="0"/>
              </a:defRPr>
            </a:lvl2pPr>
            <a:lvl3pPr marL="800100" indent="-177800" algn="l" defTabSz="342900" rtl="0" eaLnBrk="1" latinLnBrk="0" hangingPunct="1">
              <a:spcBef>
                <a:spcPct val="20000"/>
              </a:spcBef>
              <a:buClr>
                <a:schemeClr val="bg1"/>
              </a:buClr>
              <a:buFont typeface="Wingdings" charset="2"/>
              <a:buChar char="§"/>
              <a:defRPr sz="1800" kern="1200">
                <a:solidFill>
                  <a:schemeClr val="bg1"/>
                </a:solidFill>
                <a:latin typeface="Gotham Light" pitchFamily="50" charset="0"/>
                <a:ea typeface="+mn-ea"/>
                <a:cs typeface="Gotham Light" pitchFamily="50" charset="0"/>
              </a:defRPr>
            </a:lvl3pPr>
            <a:lvl4pPr marL="1092200" indent="-177800" algn="l" defTabSz="457200" rtl="0" eaLnBrk="1" latinLnBrk="0" hangingPunct="1">
              <a:spcBef>
                <a:spcPct val="20000"/>
              </a:spcBef>
              <a:buClr>
                <a:schemeClr val="bg1"/>
              </a:buClr>
              <a:buSzPct val="75000"/>
              <a:buFont typeface="Lucida Grande"/>
              <a:buChar char="❏"/>
              <a:defRPr sz="1600" kern="1200">
                <a:solidFill>
                  <a:schemeClr val="bg1"/>
                </a:solidFill>
                <a:latin typeface="Gotham Light" pitchFamily="50" charset="0"/>
                <a:ea typeface="+mn-ea"/>
                <a:cs typeface="Gotham Light" pitchFamily="50" charset="0"/>
              </a:defRPr>
            </a:lvl4pPr>
            <a:lvl5pPr marL="1371600" indent="-165100" algn="l" defTabSz="457200" rtl="0" eaLnBrk="1" latinLnBrk="0" hangingPunct="1">
              <a:spcBef>
                <a:spcPct val="20000"/>
              </a:spcBef>
              <a:buClr>
                <a:schemeClr val="bg1"/>
              </a:buClr>
              <a:buFont typeface="Arial"/>
              <a:buChar char="•"/>
              <a:tabLst/>
              <a:defRPr sz="1400" kern="1200">
                <a:solidFill>
                  <a:schemeClr val="bg1"/>
                </a:solidFill>
                <a:latin typeface="Gotham Light" pitchFamily="50" charset="0"/>
                <a:ea typeface="+mn-ea"/>
                <a:cs typeface="Gotham Light" pitchFamily="50"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4361" indent="-224361">
              <a:spcBef>
                <a:spcPts val="800"/>
              </a:spcBef>
              <a:buClr>
                <a:schemeClr val="accent1"/>
              </a:buClr>
              <a:buFont typeface="Wingdings" charset="2"/>
              <a:buChar char="§"/>
            </a:pPr>
            <a:r>
              <a:rPr lang="en-US" sz="2400" dirty="0">
                <a:solidFill>
                  <a:schemeClr val="tx1"/>
                </a:solidFill>
                <a:latin typeface="+mn-lt"/>
                <a:ea typeface="Calibri" panose="020F0502020204030204" pitchFamily="34" charset="0"/>
              </a:rPr>
              <a:t>Forecasting </a:t>
            </a:r>
            <a:r>
              <a:rPr lang="en-US" sz="2400" dirty="0" smtClean="0">
                <a:solidFill>
                  <a:schemeClr val="tx1"/>
                </a:solidFill>
                <a:latin typeface="+mn-lt"/>
                <a:ea typeface="Calibri" panose="020F0502020204030204" pitchFamily="34" charset="0"/>
              </a:rPr>
              <a:t>capabilities</a:t>
            </a:r>
            <a:endParaRPr lang="en-US" sz="2400" dirty="0">
              <a:solidFill>
                <a:schemeClr val="tx1"/>
              </a:solidFill>
              <a:latin typeface="+mn-lt"/>
              <a:ea typeface="Calibri" panose="020F0502020204030204" pitchFamily="34" charset="0"/>
            </a:endParaRPr>
          </a:p>
          <a:p>
            <a:pPr marL="0" indent="0">
              <a:spcBef>
                <a:spcPts val="800"/>
              </a:spcBef>
              <a:buClr>
                <a:schemeClr val="accent1"/>
              </a:buClr>
              <a:buNone/>
            </a:pPr>
            <a:endParaRPr lang="en-US" sz="2400" b="1" dirty="0" smtClean="0">
              <a:latin typeface="Arial" panose="020B0604020202020204" pitchFamily="34" charset="0"/>
              <a:ea typeface="Calibri" panose="020F0502020204030204" pitchFamily="34" charset="0"/>
            </a:endParaRPr>
          </a:p>
          <a:p>
            <a:pPr marL="224361" indent="-224361">
              <a:spcBef>
                <a:spcPts val="800"/>
              </a:spcBef>
              <a:buClr>
                <a:schemeClr val="accent1"/>
              </a:buClr>
              <a:buFont typeface="Wingdings" charset="2"/>
              <a:buChar char="§"/>
            </a:pPr>
            <a:r>
              <a:rPr lang="en-IN" sz="2400" dirty="0">
                <a:solidFill>
                  <a:schemeClr val="tx1"/>
                </a:solidFill>
                <a:latin typeface="+mn-lt"/>
                <a:ea typeface="Calibri" panose="020F0502020204030204" pitchFamily="34" charset="0"/>
              </a:rPr>
              <a:t>Strategically placed energy storage devices can also help in relieving </a:t>
            </a:r>
            <a:r>
              <a:rPr lang="en-IN" sz="2400" dirty="0" smtClean="0">
                <a:solidFill>
                  <a:schemeClr val="tx1"/>
                </a:solidFill>
                <a:latin typeface="+mn-lt"/>
                <a:ea typeface="Calibri" panose="020F0502020204030204" pitchFamily="34" charset="0"/>
              </a:rPr>
              <a:t> intermittency</a:t>
            </a:r>
            <a:endParaRPr lang="en-IN" sz="2400" dirty="0">
              <a:solidFill>
                <a:schemeClr val="tx1"/>
              </a:solidFill>
              <a:latin typeface="+mn-lt"/>
              <a:ea typeface="Calibri" panose="020F0502020204030204" pitchFamily="34" charset="0"/>
            </a:endParaRPr>
          </a:p>
          <a:p>
            <a:endParaRPr lang="en-US" sz="2400" dirty="0">
              <a:solidFill>
                <a:schemeClr val="tx1"/>
              </a:solidFill>
              <a:latin typeface="+mn-lt"/>
              <a:cs typeface="Arial" panose="020B0604020202020204" pitchFamily="34" charset="0"/>
            </a:endParaRPr>
          </a:p>
          <a:p>
            <a:endParaRPr lang="en-IN" sz="2400" dirty="0">
              <a:solidFill>
                <a:schemeClr val="tx1"/>
              </a:solidFill>
              <a:latin typeface="+mn-lt"/>
              <a:ea typeface="Calibri" panose="020F0502020204030204" pitchFamily="34" charset="0"/>
            </a:endParaRPr>
          </a:p>
        </p:txBody>
      </p:sp>
      <p:sp>
        <p:nvSpPr>
          <p:cNvPr id="53" name="Rectangle 52"/>
          <p:cNvSpPr/>
          <p:nvPr/>
        </p:nvSpPr>
        <p:spPr bwMode="auto">
          <a:xfrm>
            <a:off x="3762142" y="3205680"/>
            <a:ext cx="1513899" cy="633984"/>
          </a:xfrm>
          <a:prstGeom prst="rect">
            <a:avLst/>
          </a:prstGeom>
          <a:noFill/>
          <a:ln w="12700" cap="sq" cmpd="sng" algn="ctr">
            <a:solidFill>
              <a:schemeClr val="accent3"/>
            </a:solid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algn="ctr" eaLnBrk="0" hangingPunct="0"/>
            <a:r>
              <a:rPr lang="en-US" sz="1333" b="1" dirty="0">
                <a:solidFill>
                  <a:schemeClr val="accent3"/>
                </a:solidFill>
                <a:latin typeface="+mj-lt"/>
                <a:ea typeface="SimSun" panose="02010600030101010101" pitchFamily="2" charset="-122"/>
              </a:rPr>
              <a:t>Appliance O&amp;M</a:t>
            </a:r>
          </a:p>
          <a:p>
            <a:pPr algn="ctr" eaLnBrk="0" hangingPunct="0"/>
            <a:r>
              <a:rPr lang="en-US" sz="1067" dirty="0">
                <a:latin typeface="+mj-lt"/>
                <a:ea typeface="SimSun" panose="02010600030101010101" pitchFamily="2" charset="-122"/>
              </a:rPr>
              <a:t>O&amp;M, Reporting, Billing, Ticketing</a:t>
            </a:r>
          </a:p>
        </p:txBody>
      </p:sp>
      <p:sp>
        <p:nvSpPr>
          <p:cNvPr id="54" name="Rectangle 53"/>
          <p:cNvSpPr/>
          <p:nvPr/>
        </p:nvSpPr>
        <p:spPr bwMode="auto">
          <a:xfrm>
            <a:off x="3765413" y="2245813"/>
            <a:ext cx="2878479" cy="633984"/>
          </a:xfrm>
          <a:prstGeom prst="rect">
            <a:avLst/>
          </a:prstGeom>
          <a:noFill/>
          <a:ln w="12700" cap="sq" cmpd="sng" algn="ctr">
            <a:solidFill>
              <a:schemeClr val="accent1"/>
            </a:solidFill>
            <a:prstDash val="solid"/>
            <a:round/>
            <a:headEnd type="none" w="sm" len="sm"/>
            <a:tailEnd type="none" w="sm" len="sm"/>
          </a:ln>
          <a:effectLst/>
        </p:spPr>
        <p:txBody>
          <a:bodyPr vert="horz" wrap="square" lIns="0" tIns="60960" rIns="0" bIns="60960" numCol="1" rtlCol="0" anchor="t" anchorCtr="0" compatLnSpc="1">
            <a:prstTxWarp prst="textNoShape">
              <a:avLst/>
            </a:prstTxWarp>
          </a:bodyPr>
          <a:lstStyle/>
          <a:p>
            <a:pPr algn="ctr" eaLnBrk="0" hangingPunct="0"/>
            <a:r>
              <a:rPr lang="en-US" sz="1333" b="1" dirty="0">
                <a:solidFill>
                  <a:srgbClr val="F47920"/>
                </a:solidFill>
                <a:latin typeface="+mj-lt"/>
                <a:ea typeface="SimSun" panose="02010600030101010101" pitchFamily="2" charset="-122"/>
              </a:rPr>
              <a:t>Virtual Power Plant</a:t>
            </a:r>
          </a:p>
          <a:p>
            <a:pPr algn="ctr" eaLnBrk="0" hangingPunct="0"/>
            <a:r>
              <a:rPr lang="en-US" sz="1067" dirty="0">
                <a:latin typeface="+mj-lt"/>
                <a:ea typeface="SimSun" panose="02010600030101010101" pitchFamily="2" charset="-122"/>
              </a:rPr>
              <a:t>Aggregation, Optimization, Load/Solar/Wind </a:t>
            </a:r>
            <a:r>
              <a:rPr lang="en-US" sz="1067" dirty="0" smtClean="0">
                <a:latin typeface="+mj-lt"/>
                <a:ea typeface="SimSun" panose="02010600030101010101" pitchFamily="2" charset="-122"/>
              </a:rPr>
              <a:t>Forecasting</a:t>
            </a:r>
            <a:endParaRPr lang="en-US" sz="1067" dirty="0">
              <a:latin typeface="+mj-lt"/>
              <a:ea typeface="SimSun" panose="02010600030101010101" pitchFamily="2" charset="-122"/>
            </a:endParaRPr>
          </a:p>
        </p:txBody>
      </p:sp>
      <p:sp>
        <p:nvSpPr>
          <p:cNvPr id="55" name="Rectangle 54"/>
          <p:cNvSpPr/>
          <p:nvPr/>
        </p:nvSpPr>
        <p:spPr bwMode="auto">
          <a:xfrm>
            <a:off x="3791478" y="1377045"/>
            <a:ext cx="2264595" cy="539101"/>
          </a:xfrm>
          <a:prstGeom prst="rect">
            <a:avLst/>
          </a:prstGeom>
          <a:solidFill>
            <a:srgbClr val="FFFFFF"/>
          </a:solidFill>
          <a:ln w="12700" cap="sq" cmpd="sng" algn="ctr">
            <a:solidFill>
              <a:srgbClr val="595959"/>
            </a:solidFill>
            <a:prstDash val="solid"/>
            <a:round/>
            <a:headEnd type="none" w="sm" len="sm"/>
            <a:tailEnd type="none" w="sm" len="sm"/>
          </a:ln>
          <a:effectLst/>
        </p:spPr>
        <p:txBody>
          <a:bodyPr vert="horz" wrap="square" lIns="0" tIns="60960" rIns="0" bIns="60960" numCol="1" rtlCol="0" anchor="t" anchorCtr="0" compatLnSpc="1">
            <a:prstTxWarp prst="textNoShape">
              <a:avLst/>
            </a:prstTxWarp>
          </a:bodyPr>
          <a:lstStyle/>
          <a:p>
            <a:pPr algn="ctr" eaLnBrk="0" hangingPunct="0"/>
            <a:r>
              <a:rPr lang="en-US" sz="1333" b="1" dirty="0">
                <a:solidFill>
                  <a:srgbClr val="F47920"/>
                </a:solidFill>
                <a:latin typeface="+mj-lt"/>
                <a:ea typeface="SimSun" panose="02010600030101010101" pitchFamily="2" charset="-122"/>
              </a:rPr>
              <a:t>Scheduling </a:t>
            </a:r>
            <a:r>
              <a:rPr lang="en-US" sz="1333" b="1" dirty="0" smtClean="0">
                <a:solidFill>
                  <a:srgbClr val="F47920"/>
                </a:solidFill>
                <a:latin typeface="+mj-lt"/>
                <a:ea typeface="SimSun" panose="02010600030101010101" pitchFamily="2" charset="-122"/>
              </a:rPr>
              <a:t>Coordination</a:t>
            </a:r>
            <a:endParaRPr lang="en-US" sz="1333" b="1" dirty="0">
              <a:solidFill>
                <a:srgbClr val="F47920"/>
              </a:solidFill>
              <a:latin typeface="+mj-lt"/>
              <a:ea typeface="SimSun" panose="02010600030101010101" pitchFamily="2" charset="-122"/>
            </a:endParaRPr>
          </a:p>
        </p:txBody>
      </p:sp>
      <p:sp>
        <p:nvSpPr>
          <p:cNvPr id="57" name="Up-Down Arrow 56"/>
          <p:cNvSpPr/>
          <p:nvPr/>
        </p:nvSpPr>
        <p:spPr bwMode="auto">
          <a:xfrm>
            <a:off x="4352089" y="2882265"/>
            <a:ext cx="162689" cy="321857"/>
          </a:xfrm>
          <a:prstGeom prst="upDownArrow">
            <a:avLst/>
          </a:prstGeom>
          <a:solidFill>
            <a:schemeClr val="accent6"/>
          </a:solidFill>
          <a:ln w="12700" cap="sq" cmpd="sng" algn="ctr">
            <a:no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defTabSz="914354" eaLnBrk="0" fontAlgn="base" hangingPunct="0">
              <a:spcBef>
                <a:spcPct val="0"/>
              </a:spcBef>
              <a:spcAft>
                <a:spcPct val="0"/>
              </a:spcAft>
            </a:pPr>
            <a:endParaRPr lang="en-US" sz="800" dirty="0">
              <a:latin typeface="Times New Roman" pitchFamily="18" charset="0"/>
            </a:endParaRPr>
          </a:p>
        </p:txBody>
      </p:sp>
      <p:sp>
        <p:nvSpPr>
          <p:cNvPr id="58" name="Rectangle 57"/>
          <p:cNvSpPr/>
          <p:nvPr/>
        </p:nvSpPr>
        <p:spPr bwMode="auto">
          <a:xfrm>
            <a:off x="3740440" y="4156606"/>
            <a:ext cx="2903452" cy="633984"/>
          </a:xfrm>
          <a:prstGeom prst="rect">
            <a:avLst/>
          </a:prstGeom>
          <a:noFill/>
          <a:ln w="12700" cap="sq" cmpd="sng" algn="ctr">
            <a:solidFill>
              <a:schemeClr val="accent1"/>
            </a:solidFill>
            <a:prstDash val="solid"/>
            <a:round/>
            <a:headEnd type="none" w="sm" len="sm"/>
            <a:tailEnd type="none" w="sm" len="sm"/>
          </a:ln>
          <a:effectLst/>
        </p:spPr>
        <p:txBody>
          <a:bodyPr vert="horz" wrap="square" lIns="0" tIns="60960" rIns="0" bIns="60960" numCol="1" rtlCol="0" anchor="t" anchorCtr="0" compatLnSpc="1">
            <a:prstTxWarp prst="textNoShape">
              <a:avLst/>
            </a:prstTxWarp>
          </a:bodyPr>
          <a:lstStyle/>
          <a:p>
            <a:pPr algn="ctr" eaLnBrk="0" hangingPunct="0"/>
            <a:r>
              <a:rPr lang="en-US" sz="1333" b="1" dirty="0">
                <a:solidFill>
                  <a:schemeClr val="accent1"/>
                </a:solidFill>
                <a:latin typeface="+mj-lt"/>
                <a:ea typeface="SimSun" panose="02010600030101010101" pitchFamily="2" charset="-122"/>
              </a:rPr>
              <a:t>Site </a:t>
            </a:r>
            <a:r>
              <a:rPr lang="en-US" sz="1333" b="1" dirty="0" smtClean="0">
                <a:solidFill>
                  <a:schemeClr val="accent1"/>
                </a:solidFill>
                <a:latin typeface="+mj-lt"/>
                <a:ea typeface="SimSun" panose="02010600030101010101" pitchFamily="2" charset="-122"/>
              </a:rPr>
              <a:t>Control</a:t>
            </a:r>
            <a:endParaRPr lang="en-US" sz="1333" b="1" dirty="0">
              <a:solidFill>
                <a:schemeClr val="accent1"/>
              </a:solidFill>
              <a:latin typeface="+mj-lt"/>
              <a:ea typeface="SimSun" panose="02010600030101010101" pitchFamily="2" charset="-122"/>
            </a:endParaRPr>
          </a:p>
          <a:p>
            <a:pPr algn="ctr" eaLnBrk="0" hangingPunct="0"/>
            <a:r>
              <a:rPr lang="en-US" sz="1067" dirty="0">
                <a:latin typeface="+mj-lt"/>
                <a:ea typeface="SimSun" panose="02010600030101010101" pitchFamily="2" charset="-122"/>
              </a:rPr>
              <a:t>Energy (TOU), </a:t>
            </a:r>
            <a:r>
              <a:rPr lang="en-US" sz="1067" dirty="0" smtClean="0">
                <a:latin typeface="+mj-lt"/>
                <a:ea typeface="SimSun" panose="02010600030101010101" pitchFamily="2" charset="-122"/>
              </a:rPr>
              <a:t> </a:t>
            </a:r>
            <a:r>
              <a:rPr lang="en-US" sz="1067" dirty="0">
                <a:latin typeface="+mj-lt"/>
                <a:ea typeface="SimSun" panose="02010600030101010101" pitchFamily="2" charset="-122"/>
              </a:rPr>
              <a:t>Solar + Storage, Self Consumption, Load </a:t>
            </a:r>
            <a:r>
              <a:rPr lang="en-US" sz="1067" dirty="0" smtClean="0">
                <a:latin typeface="+mj-lt"/>
                <a:ea typeface="SimSun" panose="02010600030101010101" pitchFamily="2" charset="-122"/>
              </a:rPr>
              <a:t>Control</a:t>
            </a:r>
            <a:endParaRPr lang="en-US" sz="1067" dirty="0">
              <a:latin typeface="+mj-lt"/>
              <a:ea typeface="SimSun" panose="02010600030101010101" pitchFamily="2" charset="-122"/>
            </a:endParaRPr>
          </a:p>
        </p:txBody>
      </p:sp>
      <p:sp>
        <p:nvSpPr>
          <p:cNvPr id="59" name="Up-Down Arrow 58"/>
          <p:cNvSpPr/>
          <p:nvPr/>
        </p:nvSpPr>
        <p:spPr bwMode="auto">
          <a:xfrm>
            <a:off x="4985312" y="1916146"/>
            <a:ext cx="181385" cy="329667"/>
          </a:xfrm>
          <a:prstGeom prst="upDownArrow">
            <a:avLst/>
          </a:prstGeom>
          <a:solidFill>
            <a:schemeClr val="accent6"/>
          </a:solidFill>
          <a:ln w="12700" cap="sq" cmpd="sng" algn="ctr">
            <a:no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defTabSz="914354" eaLnBrk="0" fontAlgn="base" hangingPunct="0">
              <a:spcBef>
                <a:spcPct val="0"/>
              </a:spcBef>
              <a:spcAft>
                <a:spcPct val="0"/>
              </a:spcAft>
            </a:pPr>
            <a:endParaRPr lang="en-US" sz="800" dirty="0">
              <a:latin typeface="Times New Roman" pitchFamily="18" charset="0"/>
            </a:endParaRPr>
          </a:p>
        </p:txBody>
      </p:sp>
      <p:sp>
        <p:nvSpPr>
          <p:cNvPr id="60" name="Rectangle 59"/>
          <p:cNvSpPr/>
          <p:nvPr/>
        </p:nvSpPr>
        <p:spPr bwMode="auto">
          <a:xfrm>
            <a:off x="3752583" y="5123830"/>
            <a:ext cx="2897477" cy="633984"/>
          </a:xfrm>
          <a:prstGeom prst="rect">
            <a:avLst/>
          </a:prstGeom>
          <a:noFill/>
          <a:ln w="12700" cap="sq" cmpd="sng" algn="ctr">
            <a:solidFill>
              <a:schemeClr val="accent3"/>
            </a:solidFill>
            <a:prstDash val="solid"/>
            <a:round/>
            <a:headEnd type="none" w="sm" len="sm"/>
            <a:tailEnd type="none" w="sm" len="sm"/>
          </a:ln>
          <a:effectLst/>
        </p:spPr>
        <p:txBody>
          <a:bodyPr vert="horz" wrap="square" lIns="0" tIns="60960" rIns="0" bIns="60960" numCol="1" rtlCol="0" anchor="t" anchorCtr="0" compatLnSpc="1">
            <a:prstTxWarp prst="textNoShape">
              <a:avLst/>
            </a:prstTxWarp>
          </a:bodyPr>
          <a:lstStyle/>
          <a:p>
            <a:pPr algn="ctr" eaLnBrk="0" hangingPunct="0"/>
            <a:r>
              <a:rPr lang="en-US" sz="1333" b="1" dirty="0">
                <a:solidFill>
                  <a:schemeClr val="accent3"/>
                </a:solidFill>
                <a:latin typeface="+mj-lt"/>
                <a:ea typeface="SimSun" panose="02010600030101010101" pitchFamily="2" charset="-122"/>
              </a:rPr>
              <a:t>Distributed Energy Resources</a:t>
            </a:r>
          </a:p>
          <a:p>
            <a:pPr algn="ctr" eaLnBrk="0" hangingPunct="0"/>
            <a:r>
              <a:rPr lang="en-US" sz="1067" dirty="0">
                <a:latin typeface="+mj-lt"/>
                <a:ea typeface="SimSun" panose="02010600030101010101" pitchFamily="2" charset="-122"/>
              </a:rPr>
              <a:t>Microgrids, C&amp;I Loads, Pool Pumps, Batteries, Solar, Lighting, HVAC</a:t>
            </a:r>
            <a:r>
              <a:rPr lang="en-US" sz="1067">
                <a:latin typeface="+mj-lt"/>
                <a:ea typeface="SimSun" panose="02010600030101010101" pitchFamily="2" charset="-122"/>
              </a:rPr>
              <a:t>, </a:t>
            </a:r>
            <a:r>
              <a:rPr lang="en-US" sz="1067" smtClean="0">
                <a:latin typeface="+mj-lt"/>
                <a:ea typeface="SimSun" panose="02010600030101010101" pitchFamily="2" charset="-122"/>
              </a:rPr>
              <a:t>EV Charging, CHP </a:t>
            </a:r>
            <a:endParaRPr lang="en-US" sz="1067" dirty="0">
              <a:latin typeface="+mj-lt"/>
              <a:ea typeface="SimSun" panose="02010600030101010101" pitchFamily="2" charset="-122"/>
            </a:endParaRPr>
          </a:p>
        </p:txBody>
      </p:sp>
      <p:sp>
        <p:nvSpPr>
          <p:cNvPr id="65" name="Rectangle 64"/>
          <p:cNvSpPr/>
          <p:nvPr/>
        </p:nvSpPr>
        <p:spPr bwMode="auto">
          <a:xfrm>
            <a:off x="5383076" y="3204121"/>
            <a:ext cx="1310319" cy="621117"/>
          </a:xfrm>
          <a:prstGeom prst="rect">
            <a:avLst/>
          </a:prstGeom>
          <a:noFill/>
          <a:ln w="12700" cap="sq" cmpd="sng" algn="ctr">
            <a:solidFill>
              <a:schemeClr val="accent1"/>
            </a:solidFill>
            <a:prstDash val="solid"/>
            <a:round/>
            <a:headEnd type="none" w="sm" len="sm"/>
            <a:tailEnd type="none" w="sm" len="sm"/>
          </a:ln>
          <a:effectLst/>
        </p:spPr>
        <p:txBody>
          <a:bodyPr vert="horz" wrap="square" lIns="0" tIns="60960" rIns="0" bIns="60960" numCol="1" rtlCol="0" anchor="t" anchorCtr="0" compatLnSpc="1">
            <a:prstTxWarp prst="textNoShape">
              <a:avLst/>
            </a:prstTxWarp>
          </a:bodyPr>
          <a:lstStyle/>
          <a:p>
            <a:pPr algn="ctr" eaLnBrk="0" hangingPunct="0"/>
            <a:r>
              <a:rPr lang="en-US" sz="1333" b="1" dirty="0">
                <a:solidFill>
                  <a:srgbClr val="F47920"/>
                </a:solidFill>
                <a:latin typeface="+mj-lt"/>
                <a:ea typeface="SimSun" panose="02010600030101010101" pitchFamily="2" charset="-122"/>
              </a:rPr>
              <a:t>M2M Control</a:t>
            </a:r>
          </a:p>
          <a:p>
            <a:pPr algn="ctr" eaLnBrk="0" hangingPunct="0"/>
            <a:r>
              <a:rPr lang="en-US" sz="1067" dirty="0">
                <a:latin typeface="+mj-lt"/>
                <a:ea typeface="SimSun" panose="02010600030101010101" pitchFamily="2" charset="-122"/>
              </a:rPr>
              <a:t>M&amp;V, Dispatch, Predictive Control</a:t>
            </a:r>
          </a:p>
        </p:txBody>
      </p:sp>
      <p:sp>
        <p:nvSpPr>
          <p:cNvPr id="66" name="Up-Down Arrow 65"/>
          <p:cNvSpPr/>
          <p:nvPr/>
        </p:nvSpPr>
        <p:spPr bwMode="auto">
          <a:xfrm>
            <a:off x="5868801" y="2890630"/>
            <a:ext cx="180447" cy="313492"/>
          </a:xfrm>
          <a:prstGeom prst="upDownArrow">
            <a:avLst/>
          </a:prstGeom>
          <a:solidFill>
            <a:schemeClr val="accent6"/>
          </a:solidFill>
          <a:ln w="12700" cap="sq" cmpd="sng" algn="ctr">
            <a:no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defTabSz="914354" eaLnBrk="0" fontAlgn="base" hangingPunct="0">
              <a:spcBef>
                <a:spcPct val="0"/>
              </a:spcBef>
              <a:spcAft>
                <a:spcPct val="0"/>
              </a:spcAft>
            </a:pPr>
            <a:endParaRPr lang="en-US" sz="800" dirty="0">
              <a:latin typeface="Times New Roman" pitchFamily="18" charset="0"/>
            </a:endParaRPr>
          </a:p>
        </p:txBody>
      </p:sp>
      <p:sp>
        <p:nvSpPr>
          <p:cNvPr id="67" name="Rectangle 66"/>
          <p:cNvSpPr/>
          <p:nvPr/>
        </p:nvSpPr>
        <p:spPr bwMode="auto">
          <a:xfrm>
            <a:off x="6816892" y="3429753"/>
            <a:ext cx="2228783" cy="633984"/>
          </a:xfrm>
          <a:prstGeom prst="rect">
            <a:avLst/>
          </a:prstGeom>
          <a:noFill/>
          <a:ln w="12700" cap="sq" cmpd="sng" algn="ctr">
            <a:solidFill>
              <a:schemeClr val="accent1"/>
            </a:solidFill>
            <a:prstDash val="solid"/>
            <a:round/>
            <a:headEnd type="none" w="sm" len="sm"/>
            <a:tailEnd type="none" w="sm" len="sm"/>
          </a:ln>
          <a:effectLst/>
        </p:spPr>
        <p:txBody>
          <a:bodyPr vert="horz" wrap="square" lIns="0" tIns="60960" rIns="0" bIns="60960" numCol="1" rtlCol="0" anchor="t" anchorCtr="0" compatLnSpc="1">
            <a:prstTxWarp prst="textNoShape">
              <a:avLst/>
            </a:prstTxWarp>
          </a:bodyPr>
          <a:lstStyle/>
          <a:p>
            <a:pPr algn="ctr" eaLnBrk="0" hangingPunct="0"/>
            <a:r>
              <a:rPr lang="en-US" sz="1333" b="1" dirty="0">
                <a:solidFill>
                  <a:srgbClr val="F47920"/>
                </a:solidFill>
                <a:latin typeface="+mj-lt"/>
                <a:ea typeface="SimSun" panose="02010600030101010101" pitchFamily="2" charset="-122"/>
              </a:rPr>
              <a:t>Energy </a:t>
            </a:r>
            <a:r>
              <a:rPr lang="en-US" sz="1333" b="1" dirty="0" smtClean="0">
                <a:solidFill>
                  <a:srgbClr val="F47920"/>
                </a:solidFill>
                <a:latin typeface="+mj-lt"/>
                <a:ea typeface="SimSun" panose="02010600030101010101" pitchFamily="2" charset="-122"/>
              </a:rPr>
              <a:t>Analytics</a:t>
            </a:r>
            <a:endParaRPr lang="en-US" sz="1067" dirty="0">
              <a:latin typeface="+mj-lt"/>
              <a:ea typeface="SimSun" panose="02010600030101010101" pitchFamily="2" charset="-122"/>
            </a:endParaRPr>
          </a:p>
        </p:txBody>
      </p:sp>
      <p:sp>
        <p:nvSpPr>
          <p:cNvPr id="70" name="Up-Down Arrow 69"/>
          <p:cNvSpPr/>
          <p:nvPr/>
        </p:nvSpPr>
        <p:spPr bwMode="auto">
          <a:xfrm>
            <a:off x="4347508" y="3826899"/>
            <a:ext cx="185273" cy="329708"/>
          </a:xfrm>
          <a:prstGeom prst="upDownArrow">
            <a:avLst/>
          </a:prstGeom>
          <a:solidFill>
            <a:schemeClr val="accent6"/>
          </a:solidFill>
          <a:ln w="12700" cap="sq" cmpd="sng" algn="ctr">
            <a:noFill/>
            <a:prstDash val="solid"/>
            <a:round/>
            <a:headEnd type="none" w="sm" len="sm"/>
            <a:tailEnd type="none" w="sm" len="sm"/>
          </a:ln>
          <a:effectLst/>
        </p:spPr>
        <p:txBody>
          <a:bodyPr vert="horz" wrap="square" lIns="91439" tIns="45719" rIns="91439" bIns="45719" numCol="1" rtlCol="0" anchor="t" anchorCtr="0" compatLnSpc="1">
            <a:prstTxWarp prst="textNoShape">
              <a:avLst/>
            </a:prstTxWarp>
          </a:bodyPr>
          <a:lstStyle/>
          <a:p>
            <a:pPr defTabSz="914354" eaLnBrk="0" fontAlgn="base" hangingPunct="0">
              <a:spcBef>
                <a:spcPct val="0"/>
              </a:spcBef>
              <a:spcAft>
                <a:spcPct val="0"/>
              </a:spcAft>
            </a:pPr>
            <a:endParaRPr lang="en-US" sz="800" dirty="0">
              <a:latin typeface="Times New Roman" pitchFamily="18" charset="0"/>
            </a:endParaRPr>
          </a:p>
        </p:txBody>
      </p:sp>
      <p:sp>
        <p:nvSpPr>
          <p:cNvPr id="71" name="Up-Down Arrow 70"/>
          <p:cNvSpPr/>
          <p:nvPr/>
        </p:nvSpPr>
        <p:spPr bwMode="auto">
          <a:xfrm>
            <a:off x="5886558" y="3826899"/>
            <a:ext cx="182339" cy="331580"/>
          </a:xfrm>
          <a:prstGeom prst="upDownArrow">
            <a:avLst/>
          </a:prstGeom>
          <a:solidFill>
            <a:schemeClr val="accent6"/>
          </a:solidFill>
          <a:ln w="12700" cap="sq" cmpd="sng" algn="ctr">
            <a:noFill/>
            <a:prstDash val="solid"/>
            <a:round/>
            <a:headEnd type="none" w="sm" len="sm"/>
            <a:tailEnd type="none" w="sm" len="sm"/>
          </a:ln>
          <a:effectLst/>
        </p:spPr>
        <p:txBody>
          <a:bodyPr vert="horz" wrap="square" lIns="91439" tIns="45719" rIns="91439" bIns="45719" numCol="1" rtlCol="0" anchor="t" anchorCtr="0" compatLnSpc="1">
            <a:prstTxWarp prst="textNoShape">
              <a:avLst/>
            </a:prstTxWarp>
          </a:bodyPr>
          <a:lstStyle/>
          <a:p>
            <a:pPr defTabSz="914354" eaLnBrk="0" fontAlgn="base" hangingPunct="0">
              <a:spcBef>
                <a:spcPct val="0"/>
              </a:spcBef>
              <a:spcAft>
                <a:spcPct val="0"/>
              </a:spcAft>
            </a:pPr>
            <a:endParaRPr lang="en-US" sz="800" dirty="0">
              <a:latin typeface="Times New Roman" pitchFamily="18" charset="0"/>
            </a:endParaRPr>
          </a:p>
        </p:txBody>
      </p:sp>
      <p:sp>
        <p:nvSpPr>
          <p:cNvPr id="83" name="Up-Down Arrow 82"/>
          <p:cNvSpPr/>
          <p:nvPr/>
        </p:nvSpPr>
        <p:spPr bwMode="auto">
          <a:xfrm>
            <a:off x="5027870" y="4790460"/>
            <a:ext cx="182339" cy="331580"/>
          </a:xfrm>
          <a:prstGeom prst="upDownArrow">
            <a:avLst/>
          </a:prstGeom>
          <a:solidFill>
            <a:schemeClr val="accent6"/>
          </a:solidFill>
          <a:ln w="12700" cap="sq" cmpd="sng" algn="ctr">
            <a:noFill/>
            <a:prstDash val="solid"/>
            <a:round/>
            <a:headEnd type="none" w="sm" len="sm"/>
            <a:tailEnd type="none" w="sm" len="sm"/>
          </a:ln>
          <a:effectLst/>
        </p:spPr>
        <p:txBody>
          <a:bodyPr vert="horz" wrap="square" lIns="91439" tIns="45719" rIns="91439" bIns="45719" numCol="1" rtlCol="0" anchor="t" anchorCtr="0" compatLnSpc="1">
            <a:prstTxWarp prst="textNoShape">
              <a:avLst/>
            </a:prstTxWarp>
          </a:bodyPr>
          <a:lstStyle/>
          <a:p>
            <a:pPr defTabSz="914354" eaLnBrk="0" fontAlgn="base" hangingPunct="0">
              <a:spcBef>
                <a:spcPct val="0"/>
              </a:spcBef>
              <a:spcAft>
                <a:spcPct val="0"/>
              </a:spcAft>
            </a:pPr>
            <a:endParaRPr lang="en-US" sz="800" dirty="0">
              <a:latin typeface="Times New Roman" pitchFamily="18" charset="0"/>
            </a:endParaRPr>
          </a:p>
        </p:txBody>
      </p:sp>
    </p:spTree>
    <p:extLst>
      <p:ext uri="{BB962C8B-B14F-4D97-AF65-F5344CB8AC3E}">
        <p14:creationId xmlns:p14="http://schemas.microsoft.com/office/powerpoint/2010/main" val="3453799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Capabilities which Needs to be Developed</a:t>
            </a:r>
            <a:endParaRPr lang="en-US" dirty="0"/>
          </a:p>
        </p:txBody>
      </p:sp>
      <p:sp>
        <p:nvSpPr>
          <p:cNvPr id="4" name="Rectangle 3"/>
          <p:cNvSpPr/>
          <p:nvPr/>
        </p:nvSpPr>
        <p:spPr>
          <a:xfrm>
            <a:off x="1750301" y="1450945"/>
            <a:ext cx="1595657" cy="3462976"/>
          </a:xfrm>
          <a:prstGeom prst="rect">
            <a:avLst/>
          </a:prstGeom>
          <a:solidFill>
            <a:srgbClr val="E1E1E1"/>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latin typeface="Gotham Light"/>
              <a:cs typeface="Gotham Light"/>
            </a:endParaRPr>
          </a:p>
        </p:txBody>
      </p:sp>
      <p:sp>
        <p:nvSpPr>
          <p:cNvPr id="5" name="Rectangle 4"/>
          <p:cNvSpPr/>
          <p:nvPr/>
        </p:nvSpPr>
        <p:spPr>
          <a:xfrm>
            <a:off x="1877865" y="2256123"/>
            <a:ext cx="1325880" cy="37283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r>
              <a:rPr lang="en-US" sz="1000" dirty="0" smtClean="0">
                <a:solidFill>
                  <a:schemeClr val="tx1"/>
                </a:solidFill>
                <a:latin typeface="Gotham Light"/>
                <a:cs typeface="Gotham Light"/>
              </a:rPr>
              <a:t>Storage </a:t>
            </a:r>
            <a:r>
              <a:rPr lang="en-US" sz="1000" dirty="0" err="1" smtClean="0">
                <a:solidFill>
                  <a:schemeClr val="tx1"/>
                </a:solidFill>
                <a:latin typeface="Gotham Light"/>
                <a:cs typeface="Gotham Light"/>
              </a:rPr>
              <a:t>Mgmt</a:t>
            </a:r>
            <a:endParaRPr lang="en-US" sz="1000" dirty="0">
              <a:solidFill>
                <a:schemeClr val="tx1"/>
              </a:solidFill>
              <a:latin typeface="Gotham Light"/>
              <a:cs typeface="Gotham Light"/>
            </a:endParaRPr>
          </a:p>
        </p:txBody>
      </p:sp>
      <p:sp>
        <p:nvSpPr>
          <p:cNvPr id="6" name="Rectangle 5"/>
          <p:cNvSpPr/>
          <p:nvPr/>
        </p:nvSpPr>
        <p:spPr>
          <a:xfrm>
            <a:off x="1879728" y="3995008"/>
            <a:ext cx="1325880" cy="37283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r>
              <a:rPr lang="en-US" sz="1000" dirty="0" smtClean="0">
                <a:solidFill>
                  <a:schemeClr val="tx1"/>
                </a:solidFill>
                <a:latin typeface="Gotham Light"/>
                <a:cs typeface="Gotham Light"/>
              </a:rPr>
              <a:t>Behavioral DR</a:t>
            </a:r>
            <a:endParaRPr lang="en-US" sz="1000" dirty="0">
              <a:solidFill>
                <a:schemeClr val="tx1"/>
              </a:solidFill>
              <a:latin typeface="Gotham Light"/>
              <a:cs typeface="Gotham Light"/>
            </a:endParaRPr>
          </a:p>
        </p:txBody>
      </p:sp>
      <p:sp>
        <p:nvSpPr>
          <p:cNvPr id="7" name="Rectangle 6"/>
          <p:cNvSpPr/>
          <p:nvPr/>
        </p:nvSpPr>
        <p:spPr>
          <a:xfrm>
            <a:off x="1879728" y="3129563"/>
            <a:ext cx="1325880" cy="37283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r>
              <a:rPr lang="en-US" sz="1000" dirty="0">
                <a:solidFill>
                  <a:schemeClr val="tx1"/>
                </a:solidFill>
                <a:latin typeface="Gotham Light"/>
                <a:cs typeface="Gotham Light"/>
              </a:rPr>
              <a:t>Bring-Your-Own-</a:t>
            </a:r>
            <a:r>
              <a:rPr lang="en-US" sz="1000" dirty="0" smtClean="0">
                <a:solidFill>
                  <a:schemeClr val="tx1"/>
                </a:solidFill>
                <a:latin typeface="Gotham Light"/>
                <a:cs typeface="Gotham Light"/>
              </a:rPr>
              <a:t>Thing</a:t>
            </a:r>
            <a:endParaRPr lang="en-US" sz="1000" dirty="0">
              <a:solidFill>
                <a:schemeClr val="tx1"/>
              </a:solidFill>
              <a:latin typeface="Gotham Light"/>
              <a:cs typeface="Gotham Light"/>
            </a:endParaRPr>
          </a:p>
        </p:txBody>
      </p:sp>
      <p:sp>
        <p:nvSpPr>
          <p:cNvPr id="8" name="Rectangle 7"/>
          <p:cNvSpPr/>
          <p:nvPr/>
        </p:nvSpPr>
        <p:spPr>
          <a:xfrm>
            <a:off x="1879728" y="3559291"/>
            <a:ext cx="1325880" cy="37283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34289" rIns="0" bIns="34289" rtlCol="0" anchor="ctr"/>
          <a:lstStyle/>
          <a:p>
            <a:pPr algn="ctr"/>
            <a:r>
              <a:rPr lang="en-US" sz="1000" dirty="0" smtClean="0">
                <a:solidFill>
                  <a:schemeClr val="tx1"/>
                </a:solidFill>
                <a:latin typeface="Gotham Light"/>
                <a:cs typeface="Gotham Light"/>
              </a:rPr>
              <a:t>C&amp;I Direct Load Control</a:t>
            </a:r>
            <a:endParaRPr lang="en-US" sz="1000" dirty="0">
              <a:solidFill>
                <a:schemeClr val="tx1"/>
              </a:solidFill>
              <a:latin typeface="Gotham Light"/>
              <a:cs typeface="Gotham Light"/>
            </a:endParaRPr>
          </a:p>
        </p:txBody>
      </p:sp>
      <p:sp>
        <p:nvSpPr>
          <p:cNvPr id="9" name="Rectangle 8"/>
          <p:cNvSpPr/>
          <p:nvPr/>
        </p:nvSpPr>
        <p:spPr>
          <a:xfrm>
            <a:off x="1880276" y="2693719"/>
            <a:ext cx="1325880" cy="37283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r>
              <a:rPr lang="en-US" sz="1000" dirty="0">
                <a:solidFill>
                  <a:schemeClr val="tx1"/>
                </a:solidFill>
                <a:latin typeface="Gotham Light"/>
                <a:cs typeface="Gotham Light"/>
              </a:rPr>
              <a:t>Demand Charge </a:t>
            </a:r>
            <a:r>
              <a:rPr lang="en-US" sz="1000" dirty="0" err="1" smtClean="0">
                <a:solidFill>
                  <a:schemeClr val="tx1"/>
                </a:solidFill>
                <a:latin typeface="Gotham Light"/>
                <a:cs typeface="Gotham Light"/>
              </a:rPr>
              <a:t>Mgmt</a:t>
            </a:r>
            <a:endParaRPr lang="en-US" sz="1000" dirty="0">
              <a:solidFill>
                <a:schemeClr val="tx1"/>
              </a:solidFill>
              <a:latin typeface="Gotham Light"/>
              <a:cs typeface="Gotham Light"/>
            </a:endParaRPr>
          </a:p>
        </p:txBody>
      </p:sp>
      <p:sp>
        <p:nvSpPr>
          <p:cNvPr id="10" name="TextBox 9"/>
          <p:cNvSpPr txBox="1"/>
          <p:nvPr/>
        </p:nvSpPr>
        <p:spPr>
          <a:xfrm>
            <a:off x="1750301" y="1507766"/>
            <a:ext cx="1591439" cy="346247"/>
          </a:xfrm>
          <a:prstGeom prst="rect">
            <a:avLst/>
          </a:prstGeom>
          <a:noFill/>
        </p:spPr>
        <p:txBody>
          <a:bodyPr wrap="square" lIns="68579" tIns="34289" rIns="68579" bIns="34289" rtlCol="0">
            <a:spAutoFit/>
          </a:bodyPr>
          <a:lstStyle/>
          <a:p>
            <a:pPr algn="ctr"/>
            <a:r>
              <a:rPr lang="en-US" dirty="0"/>
              <a:t>All </a:t>
            </a:r>
            <a:r>
              <a:rPr lang="en-US" dirty="0" smtClean="0"/>
              <a:t>Services</a:t>
            </a:r>
            <a:endParaRPr lang="en-US" dirty="0"/>
          </a:p>
        </p:txBody>
      </p:sp>
      <p:sp>
        <p:nvSpPr>
          <p:cNvPr id="11" name="Rectangle 10"/>
          <p:cNvSpPr/>
          <p:nvPr/>
        </p:nvSpPr>
        <p:spPr>
          <a:xfrm>
            <a:off x="1879728" y="1828161"/>
            <a:ext cx="1325880" cy="37283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r>
              <a:rPr lang="en-US" sz="1000" dirty="0" smtClean="0">
                <a:solidFill>
                  <a:schemeClr val="tx1"/>
                </a:solidFill>
                <a:latin typeface="Gotham Light"/>
                <a:cs typeface="Gotham Light"/>
              </a:rPr>
              <a:t>DERMS</a:t>
            </a:r>
            <a:endParaRPr lang="en-US" sz="1000" dirty="0">
              <a:solidFill>
                <a:schemeClr val="tx1"/>
              </a:solidFill>
              <a:latin typeface="Gotham Light"/>
              <a:cs typeface="Gotham Light"/>
            </a:endParaRPr>
          </a:p>
        </p:txBody>
      </p:sp>
      <p:sp>
        <p:nvSpPr>
          <p:cNvPr id="13" name="Rectangle 12"/>
          <p:cNvSpPr/>
          <p:nvPr/>
        </p:nvSpPr>
        <p:spPr>
          <a:xfrm>
            <a:off x="3617299" y="4774889"/>
            <a:ext cx="3085639" cy="652123"/>
          </a:xfrm>
          <a:prstGeom prst="rect">
            <a:avLst/>
          </a:prstGeom>
          <a:solidFill>
            <a:srgbClr val="E1E1E1"/>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otham Light"/>
              <a:cs typeface="Gotham Light"/>
            </a:endParaRPr>
          </a:p>
        </p:txBody>
      </p:sp>
      <p:sp>
        <p:nvSpPr>
          <p:cNvPr id="14" name="TextBox 13"/>
          <p:cNvSpPr txBox="1"/>
          <p:nvPr/>
        </p:nvSpPr>
        <p:spPr>
          <a:xfrm>
            <a:off x="3913979" y="4774890"/>
            <a:ext cx="2504287" cy="369332"/>
          </a:xfrm>
          <a:prstGeom prst="rect">
            <a:avLst/>
          </a:prstGeom>
          <a:noFill/>
          <a:ln>
            <a:noFill/>
          </a:ln>
        </p:spPr>
        <p:txBody>
          <a:bodyPr wrap="square" rtlCol="0">
            <a:spAutoFit/>
          </a:bodyPr>
          <a:lstStyle/>
          <a:p>
            <a:pPr algn="ctr"/>
            <a:r>
              <a:rPr lang="en-US" dirty="0" smtClean="0"/>
              <a:t>All Customer Classes</a:t>
            </a:r>
            <a:endParaRPr lang="en-US" dirty="0"/>
          </a:p>
        </p:txBody>
      </p:sp>
      <p:sp>
        <p:nvSpPr>
          <p:cNvPr id="15" name="TextBox 14"/>
          <p:cNvSpPr txBox="1"/>
          <p:nvPr/>
        </p:nvSpPr>
        <p:spPr>
          <a:xfrm>
            <a:off x="3714265" y="5113444"/>
            <a:ext cx="868680" cy="246221"/>
          </a:xfrm>
          <a:prstGeom prst="rect">
            <a:avLst/>
          </a:prstGeom>
          <a:solidFill>
            <a:schemeClr val="bg1"/>
          </a:solidFill>
          <a:ln>
            <a:solidFill>
              <a:srgbClr val="595959"/>
            </a:solidFill>
          </a:ln>
        </p:spPr>
        <p:txBody>
          <a:bodyPr wrap="square" rtlCol="0">
            <a:spAutoFit/>
          </a:bodyPr>
          <a:lstStyle/>
          <a:p>
            <a:pPr algn="ctr"/>
            <a:r>
              <a:rPr lang="en-US" sz="1000" dirty="0"/>
              <a:t>Residential</a:t>
            </a:r>
          </a:p>
        </p:txBody>
      </p:sp>
      <p:sp>
        <p:nvSpPr>
          <p:cNvPr id="16" name="TextBox 15"/>
          <p:cNvSpPr txBox="1"/>
          <p:nvPr/>
        </p:nvSpPr>
        <p:spPr>
          <a:xfrm>
            <a:off x="4733197" y="5113444"/>
            <a:ext cx="868680" cy="246221"/>
          </a:xfrm>
          <a:prstGeom prst="rect">
            <a:avLst/>
          </a:prstGeom>
          <a:solidFill>
            <a:schemeClr val="bg1"/>
          </a:solidFill>
          <a:ln>
            <a:solidFill>
              <a:srgbClr val="595959"/>
            </a:solidFill>
          </a:ln>
        </p:spPr>
        <p:txBody>
          <a:bodyPr wrap="square" rtlCol="0">
            <a:spAutoFit/>
          </a:bodyPr>
          <a:lstStyle/>
          <a:p>
            <a:pPr algn="ctr"/>
            <a:r>
              <a:rPr lang="en-US" sz="1000" dirty="0"/>
              <a:t>Commercial</a:t>
            </a:r>
          </a:p>
        </p:txBody>
      </p:sp>
      <p:sp>
        <p:nvSpPr>
          <p:cNvPr id="17" name="TextBox 16"/>
          <p:cNvSpPr txBox="1"/>
          <p:nvPr/>
        </p:nvSpPr>
        <p:spPr>
          <a:xfrm>
            <a:off x="5762648" y="5113444"/>
            <a:ext cx="868680" cy="246221"/>
          </a:xfrm>
          <a:prstGeom prst="rect">
            <a:avLst/>
          </a:prstGeom>
          <a:solidFill>
            <a:schemeClr val="bg1"/>
          </a:solidFill>
          <a:ln>
            <a:solidFill>
              <a:srgbClr val="595959"/>
            </a:solidFill>
          </a:ln>
        </p:spPr>
        <p:txBody>
          <a:bodyPr wrap="square" rtlCol="0">
            <a:spAutoFit/>
          </a:bodyPr>
          <a:lstStyle/>
          <a:p>
            <a:pPr algn="ctr"/>
            <a:r>
              <a:rPr lang="en-US" sz="1000" dirty="0"/>
              <a:t>Industrial</a:t>
            </a:r>
          </a:p>
        </p:txBody>
      </p:sp>
      <p:sp>
        <p:nvSpPr>
          <p:cNvPr id="18" name="Rectangle 17"/>
          <p:cNvSpPr/>
          <p:nvPr/>
        </p:nvSpPr>
        <p:spPr>
          <a:xfrm>
            <a:off x="1877865" y="4444549"/>
            <a:ext cx="1325880" cy="37283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r>
              <a:rPr lang="en-US" sz="1000" dirty="0" smtClean="0">
                <a:solidFill>
                  <a:schemeClr val="tx1"/>
                </a:solidFill>
                <a:latin typeface="Gotham Light"/>
                <a:cs typeface="Gotham Light"/>
              </a:rPr>
              <a:t>Virtual Power Plant</a:t>
            </a:r>
            <a:endParaRPr lang="en-US" sz="1000" dirty="0">
              <a:solidFill>
                <a:schemeClr val="tx1"/>
              </a:solidFill>
              <a:latin typeface="Gotham Light"/>
              <a:cs typeface="Gotham Light"/>
            </a:endParaRPr>
          </a:p>
        </p:txBody>
      </p:sp>
      <p:sp>
        <p:nvSpPr>
          <p:cNvPr id="19" name="Rectangle 18"/>
          <p:cNvSpPr/>
          <p:nvPr/>
        </p:nvSpPr>
        <p:spPr>
          <a:xfrm>
            <a:off x="7032294" y="1455011"/>
            <a:ext cx="1523558" cy="3458909"/>
          </a:xfrm>
          <a:prstGeom prst="rect">
            <a:avLst/>
          </a:prstGeom>
          <a:solidFill>
            <a:schemeClr val="bg2"/>
          </a:solidFill>
          <a:ln w="6350">
            <a:solidFill>
              <a:srgbClr val="FFFFFF"/>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latin typeface="Gotham Light"/>
              <a:cs typeface="Gotham Light"/>
            </a:endParaRPr>
          </a:p>
        </p:txBody>
      </p:sp>
      <p:sp>
        <p:nvSpPr>
          <p:cNvPr id="20" name="TextBox 19"/>
          <p:cNvSpPr txBox="1"/>
          <p:nvPr/>
        </p:nvSpPr>
        <p:spPr>
          <a:xfrm>
            <a:off x="7032293" y="1500893"/>
            <a:ext cx="1591439" cy="346247"/>
          </a:xfrm>
          <a:prstGeom prst="rect">
            <a:avLst/>
          </a:prstGeom>
          <a:noFill/>
        </p:spPr>
        <p:txBody>
          <a:bodyPr wrap="square" lIns="68579" tIns="34289" rIns="68579" bIns="34289" rtlCol="0">
            <a:spAutoFit/>
          </a:bodyPr>
          <a:lstStyle/>
          <a:p>
            <a:pPr algn="ctr"/>
            <a:r>
              <a:rPr lang="en-US" dirty="0"/>
              <a:t>All Assets</a:t>
            </a:r>
          </a:p>
        </p:txBody>
      </p:sp>
      <p:pic>
        <p:nvPicPr>
          <p:cNvPr id="21" name="Picture 20" descr="all-functions-diagram-circl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5352" y="2037772"/>
            <a:ext cx="2572472" cy="2429557"/>
          </a:xfrm>
          <a:prstGeom prst="rect">
            <a:avLst/>
          </a:prstGeom>
        </p:spPr>
      </p:pic>
      <p:sp>
        <p:nvSpPr>
          <p:cNvPr id="22" name="TextBox 21"/>
          <p:cNvSpPr txBox="1"/>
          <p:nvPr/>
        </p:nvSpPr>
        <p:spPr>
          <a:xfrm>
            <a:off x="3913979" y="1968677"/>
            <a:ext cx="700425" cy="246221"/>
          </a:xfrm>
          <a:prstGeom prst="rect">
            <a:avLst/>
          </a:prstGeom>
          <a:noFill/>
        </p:spPr>
        <p:txBody>
          <a:bodyPr wrap="square" rtlCol="0">
            <a:spAutoFit/>
          </a:bodyPr>
          <a:lstStyle/>
          <a:p>
            <a:r>
              <a:rPr lang="en-US" sz="1000" b="1" dirty="0" smtClean="0"/>
              <a:t>Analyze</a:t>
            </a:r>
            <a:endParaRPr lang="en-US" sz="1000" b="1" dirty="0"/>
          </a:p>
        </p:txBody>
      </p:sp>
      <p:sp>
        <p:nvSpPr>
          <p:cNvPr id="23" name="TextBox 22"/>
          <p:cNvSpPr txBox="1"/>
          <p:nvPr/>
        </p:nvSpPr>
        <p:spPr>
          <a:xfrm>
            <a:off x="5885150" y="1982169"/>
            <a:ext cx="700425" cy="246221"/>
          </a:xfrm>
          <a:prstGeom prst="rect">
            <a:avLst/>
          </a:prstGeom>
          <a:noFill/>
        </p:spPr>
        <p:txBody>
          <a:bodyPr wrap="square" rtlCol="0">
            <a:spAutoFit/>
          </a:bodyPr>
          <a:lstStyle/>
          <a:p>
            <a:r>
              <a:rPr lang="en-US" sz="1000" b="1" dirty="0" smtClean="0"/>
              <a:t>Manage</a:t>
            </a:r>
            <a:endParaRPr lang="en-US" sz="1000" b="1" dirty="0"/>
          </a:p>
        </p:txBody>
      </p:sp>
      <p:sp>
        <p:nvSpPr>
          <p:cNvPr id="24" name="TextBox 23"/>
          <p:cNvSpPr txBox="1"/>
          <p:nvPr/>
        </p:nvSpPr>
        <p:spPr>
          <a:xfrm>
            <a:off x="6365785" y="2610048"/>
            <a:ext cx="700425" cy="246221"/>
          </a:xfrm>
          <a:prstGeom prst="rect">
            <a:avLst/>
          </a:prstGeom>
          <a:noFill/>
        </p:spPr>
        <p:txBody>
          <a:bodyPr wrap="square" rtlCol="0">
            <a:spAutoFit/>
          </a:bodyPr>
          <a:lstStyle/>
          <a:p>
            <a:r>
              <a:rPr lang="en-US" sz="1000" b="1" dirty="0" smtClean="0"/>
              <a:t>Enroll</a:t>
            </a:r>
            <a:endParaRPr lang="en-US" sz="1000" b="1" dirty="0"/>
          </a:p>
        </p:txBody>
      </p:sp>
      <p:sp>
        <p:nvSpPr>
          <p:cNvPr id="25" name="TextBox 24"/>
          <p:cNvSpPr txBox="1"/>
          <p:nvPr/>
        </p:nvSpPr>
        <p:spPr>
          <a:xfrm>
            <a:off x="6418266" y="3502396"/>
            <a:ext cx="700425" cy="246221"/>
          </a:xfrm>
          <a:prstGeom prst="rect">
            <a:avLst/>
          </a:prstGeom>
          <a:noFill/>
        </p:spPr>
        <p:txBody>
          <a:bodyPr wrap="square" rtlCol="0">
            <a:spAutoFit/>
          </a:bodyPr>
          <a:lstStyle/>
          <a:p>
            <a:r>
              <a:rPr lang="en-US" sz="1000" b="1" dirty="0" smtClean="0"/>
              <a:t>Forecast</a:t>
            </a:r>
            <a:endParaRPr lang="en-US" sz="1000" b="1" dirty="0"/>
          </a:p>
        </p:txBody>
      </p:sp>
      <p:sp>
        <p:nvSpPr>
          <p:cNvPr id="26" name="TextBox 25"/>
          <p:cNvSpPr txBox="1"/>
          <p:nvPr/>
        </p:nvSpPr>
        <p:spPr>
          <a:xfrm>
            <a:off x="5861689" y="4116122"/>
            <a:ext cx="700425" cy="246221"/>
          </a:xfrm>
          <a:prstGeom prst="rect">
            <a:avLst/>
          </a:prstGeom>
          <a:noFill/>
        </p:spPr>
        <p:txBody>
          <a:bodyPr wrap="square" rtlCol="0">
            <a:spAutoFit/>
          </a:bodyPr>
          <a:lstStyle/>
          <a:p>
            <a:r>
              <a:rPr lang="en-US" sz="1000" b="1" dirty="0" smtClean="0"/>
              <a:t>Optimize</a:t>
            </a:r>
            <a:endParaRPr lang="en-US" sz="1000" b="1" dirty="0"/>
          </a:p>
        </p:txBody>
      </p:sp>
      <p:sp>
        <p:nvSpPr>
          <p:cNvPr id="27" name="TextBox 26"/>
          <p:cNvSpPr txBox="1"/>
          <p:nvPr/>
        </p:nvSpPr>
        <p:spPr>
          <a:xfrm>
            <a:off x="3882520" y="4125215"/>
            <a:ext cx="700425" cy="246221"/>
          </a:xfrm>
          <a:prstGeom prst="rect">
            <a:avLst/>
          </a:prstGeom>
          <a:noFill/>
        </p:spPr>
        <p:txBody>
          <a:bodyPr wrap="square" rtlCol="0">
            <a:spAutoFit/>
          </a:bodyPr>
          <a:lstStyle/>
          <a:p>
            <a:r>
              <a:rPr lang="en-US" sz="1000" b="1" dirty="0" smtClean="0"/>
              <a:t>Schedule</a:t>
            </a:r>
            <a:endParaRPr lang="en-US" sz="1000" b="1" dirty="0"/>
          </a:p>
        </p:txBody>
      </p:sp>
      <p:sp>
        <p:nvSpPr>
          <p:cNvPr id="28" name="TextBox 27"/>
          <p:cNvSpPr txBox="1"/>
          <p:nvPr/>
        </p:nvSpPr>
        <p:spPr>
          <a:xfrm>
            <a:off x="3406578" y="3502396"/>
            <a:ext cx="700425" cy="246221"/>
          </a:xfrm>
          <a:prstGeom prst="rect">
            <a:avLst/>
          </a:prstGeom>
          <a:noFill/>
        </p:spPr>
        <p:txBody>
          <a:bodyPr wrap="square" rtlCol="0">
            <a:spAutoFit/>
          </a:bodyPr>
          <a:lstStyle/>
          <a:p>
            <a:r>
              <a:rPr lang="en-US" sz="1000" b="1" dirty="0" smtClean="0"/>
              <a:t>Notify</a:t>
            </a:r>
            <a:endParaRPr lang="en-US" sz="1000" b="1" dirty="0"/>
          </a:p>
        </p:txBody>
      </p:sp>
      <p:sp>
        <p:nvSpPr>
          <p:cNvPr id="29" name="TextBox 28"/>
          <p:cNvSpPr txBox="1"/>
          <p:nvPr/>
        </p:nvSpPr>
        <p:spPr>
          <a:xfrm>
            <a:off x="3389644" y="2592652"/>
            <a:ext cx="700425" cy="246221"/>
          </a:xfrm>
          <a:prstGeom prst="rect">
            <a:avLst/>
          </a:prstGeom>
          <a:noFill/>
        </p:spPr>
        <p:txBody>
          <a:bodyPr wrap="square" rtlCol="0">
            <a:spAutoFit/>
          </a:bodyPr>
          <a:lstStyle/>
          <a:p>
            <a:r>
              <a:rPr lang="en-US" sz="1000" b="1" dirty="0" smtClean="0"/>
              <a:t>Control</a:t>
            </a:r>
            <a:endParaRPr lang="en-US" sz="1000" b="1" dirty="0"/>
          </a:p>
        </p:txBody>
      </p:sp>
      <p:pic>
        <p:nvPicPr>
          <p:cNvPr id="30" name="Picture 29" descr="analyz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5594" y="2024504"/>
            <a:ext cx="495206" cy="495206"/>
          </a:xfrm>
          <a:prstGeom prst="rect">
            <a:avLst/>
          </a:prstGeom>
        </p:spPr>
      </p:pic>
      <p:pic>
        <p:nvPicPr>
          <p:cNvPr id="31" name="Picture 30" descr="manag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2040" y="2043345"/>
            <a:ext cx="508000" cy="508000"/>
          </a:xfrm>
          <a:prstGeom prst="rect">
            <a:avLst/>
          </a:prstGeom>
        </p:spPr>
      </p:pic>
      <p:pic>
        <p:nvPicPr>
          <p:cNvPr id="32" name="Picture 31" descr="enrol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00991" y="2617979"/>
            <a:ext cx="525571" cy="525571"/>
          </a:xfrm>
          <a:prstGeom prst="rect">
            <a:avLst/>
          </a:prstGeom>
        </p:spPr>
      </p:pic>
      <p:pic>
        <p:nvPicPr>
          <p:cNvPr id="33" name="Picture 32" descr="forecas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18562" y="3389966"/>
            <a:ext cx="516467" cy="516467"/>
          </a:xfrm>
          <a:prstGeom prst="rect">
            <a:avLst/>
          </a:prstGeom>
        </p:spPr>
      </p:pic>
      <p:pic>
        <p:nvPicPr>
          <p:cNvPr id="34" name="Picture 33" descr="optimiz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21918" y="3949904"/>
            <a:ext cx="520897" cy="520897"/>
          </a:xfrm>
          <a:prstGeom prst="rect">
            <a:avLst/>
          </a:prstGeom>
        </p:spPr>
      </p:pic>
      <p:pic>
        <p:nvPicPr>
          <p:cNvPr id="35" name="Picture 34" descr="schedule.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65374" y="3949905"/>
            <a:ext cx="508560" cy="508560"/>
          </a:xfrm>
          <a:prstGeom prst="rect">
            <a:avLst/>
          </a:prstGeom>
        </p:spPr>
      </p:pic>
      <p:pic>
        <p:nvPicPr>
          <p:cNvPr id="36" name="Picture 35" descr="notify.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05512" y="3354354"/>
            <a:ext cx="520897" cy="520897"/>
          </a:xfrm>
          <a:prstGeom prst="rect">
            <a:avLst/>
          </a:prstGeom>
        </p:spPr>
      </p:pic>
      <p:pic>
        <p:nvPicPr>
          <p:cNvPr id="37" name="Picture 36" descr="control.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17849" y="2595342"/>
            <a:ext cx="508560" cy="508560"/>
          </a:xfrm>
          <a:prstGeom prst="rect">
            <a:avLst/>
          </a:prstGeom>
        </p:spPr>
      </p:pic>
      <p:sp>
        <p:nvSpPr>
          <p:cNvPr id="39" name="Oval 38"/>
          <p:cNvSpPr/>
          <p:nvPr/>
        </p:nvSpPr>
        <p:spPr>
          <a:xfrm>
            <a:off x="4547361" y="2608323"/>
            <a:ext cx="1288454" cy="1288454"/>
          </a:xfrm>
          <a:prstGeom prst="ellips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sp>
        <p:nvSpPr>
          <p:cNvPr id="40" name="Rectangle 39"/>
          <p:cNvSpPr/>
          <p:nvPr/>
        </p:nvSpPr>
        <p:spPr>
          <a:xfrm>
            <a:off x="7131539" y="2071938"/>
            <a:ext cx="1325880" cy="324893"/>
          </a:xfrm>
          <a:prstGeom prst="rect">
            <a:avLst/>
          </a:prstGeom>
          <a:solidFill>
            <a:srgbClr val="FFFFFF"/>
          </a:solid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r>
              <a:rPr lang="en-US" sz="1000" dirty="0" smtClean="0">
                <a:solidFill>
                  <a:srgbClr val="595959"/>
                </a:solidFill>
                <a:latin typeface="Gotham Light"/>
                <a:cs typeface="Gotham Light"/>
              </a:rPr>
              <a:t>Solar</a:t>
            </a:r>
            <a:endParaRPr lang="en-US" sz="1000" dirty="0">
              <a:solidFill>
                <a:srgbClr val="595959"/>
              </a:solidFill>
              <a:latin typeface="Gotham Light"/>
              <a:cs typeface="Gotham Light"/>
            </a:endParaRPr>
          </a:p>
        </p:txBody>
      </p:sp>
      <p:sp>
        <p:nvSpPr>
          <p:cNvPr id="41" name="Rectangle 40"/>
          <p:cNvSpPr/>
          <p:nvPr/>
        </p:nvSpPr>
        <p:spPr>
          <a:xfrm>
            <a:off x="7133396" y="3765504"/>
            <a:ext cx="1325880" cy="324893"/>
          </a:xfrm>
          <a:prstGeom prst="rect">
            <a:avLst/>
          </a:prstGeom>
          <a:solidFill>
            <a:srgbClr val="FFFFFF"/>
          </a:solid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r>
              <a:rPr lang="en-US" sz="1000" dirty="0" smtClean="0">
                <a:solidFill>
                  <a:srgbClr val="595959"/>
                </a:solidFill>
                <a:latin typeface="Gotham Light"/>
                <a:cs typeface="Gotham Light"/>
              </a:rPr>
              <a:t>Thermostats</a:t>
            </a:r>
            <a:endParaRPr lang="en-US" sz="1000" dirty="0">
              <a:solidFill>
                <a:srgbClr val="595959"/>
              </a:solidFill>
              <a:latin typeface="Gotham Light"/>
              <a:cs typeface="Gotham Light"/>
            </a:endParaRPr>
          </a:p>
        </p:txBody>
      </p:sp>
      <p:sp>
        <p:nvSpPr>
          <p:cNvPr id="42" name="Rectangle 41"/>
          <p:cNvSpPr/>
          <p:nvPr/>
        </p:nvSpPr>
        <p:spPr>
          <a:xfrm>
            <a:off x="7133396" y="2832312"/>
            <a:ext cx="1325880" cy="324893"/>
          </a:xfrm>
          <a:prstGeom prst="rect">
            <a:avLst/>
          </a:prstGeom>
          <a:solidFill>
            <a:srgbClr val="FFFFFF"/>
          </a:solid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r>
              <a:rPr lang="en-US" sz="1000" dirty="0">
                <a:solidFill>
                  <a:srgbClr val="595959"/>
                </a:solidFill>
                <a:latin typeface="Gotham Light"/>
                <a:cs typeface="Gotham Light"/>
              </a:rPr>
              <a:t>CHP</a:t>
            </a:r>
          </a:p>
        </p:txBody>
      </p:sp>
      <p:sp>
        <p:nvSpPr>
          <p:cNvPr id="43" name="Rectangle 42"/>
          <p:cNvSpPr/>
          <p:nvPr/>
        </p:nvSpPr>
        <p:spPr>
          <a:xfrm>
            <a:off x="7133396" y="3384170"/>
            <a:ext cx="1325880" cy="324893"/>
          </a:xfrm>
          <a:prstGeom prst="rect">
            <a:avLst/>
          </a:prstGeom>
          <a:solidFill>
            <a:srgbClr val="FFFFFF"/>
          </a:solid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r>
              <a:rPr lang="en-US" sz="1000" dirty="0" smtClean="0">
                <a:solidFill>
                  <a:srgbClr val="595959"/>
                </a:solidFill>
                <a:latin typeface="Gotham Light"/>
                <a:cs typeface="Gotham Light"/>
              </a:rPr>
              <a:t>Water Heaters, HVAC</a:t>
            </a:r>
            <a:endParaRPr lang="en-US" sz="1000" dirty="0">
              <a:solidFill>
                <a:srgbClr val="595959"/>
              </a:solidFill>
              <a:latin typeface="Gotham Light"/>
              <a:cs typeface="Gotham Light"/>
            </a:endParaRPr>
          </a:p>
        </p:txBody>
      </p:sp>
      <p:sp>
        <p:nvSpPr>
          <p:cNvPr id="44" name="Rectangle 43"/>
          <p:cNvSpPr/>
          <p:nvPr/>
        </p:nvSpPr>
        <p:spPr>
          <a:xfrm>
            <a:off x="7133941" y="2452125"/>
            <a:ext cx="1325880" cy="324893"/>
          </a:xfrm>
          <a:prstGeom prst="rect">
            <a:avLst/>
          </a:prstGeom>
          <a:solidFill>
            <a:srgbClr val="FFFFFF"/>
          </a:solid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r>
              <a:rPr lang="en-US" sz="1000" dirty="0">
                <a:solidFill>
                  <a:srgbClr val="595959"/>
                </a:solidFill>
                <a:latin typeface="Gotham Light"/>
                <a:cs typeface="Gotham Light"/>
              </a:rPr>
              <a:t>Storage</a:t>
            </a:r>
          </a:p>
        </p:txBody>
      </p:sp>
      <p:sp>
        <p:nvSpPr>
          <p:cNvPr id="45" name="Rectangle 44"/>
          <p:cNvSpPr/>
          <p:nvPr/>
        </p:nvSpPr>
        <p:spPr>
          <a:xfrm>
            <a:off x="7133941" y="4146838"/>
            <a:ext cx="1325880" cy="324893"/>
          </a:xfrm>
          <a:prstGeom prst="rect">
            <a:avLst/>
          </a:prstGeom>
          <a:solidFill>
            <a:srgbClr val="FFFFFF"/>
          </a:solid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r>
              <a:rPr lang="en-US" sz="1000" dirty="0">
                <a:solidFill>
                  <a:srgbClr val="595959"/>
                </a:solidFill>
                <a:latin typeface="Gotham Light"/>
                <a:cs typeface="Gotham Light"/>
              </a:rPr>
              <a:t>EV/EVSE</a:t>
            </a:r>
          </a:p>
        </p:txBody>
      </p:sp>
      <p:sp>
        <p:nvSpPr>
          <p:cNvPr id="46" name="Rectangle 45"/>
          <p:cNvSpPr/>
          <p:nvPr/>
        </p:nvSpPr>
        <p:spPr>
          <a:xfrm>
            <a:off x="7133941" y="4528171"/>
            <a:ext cx="1325880" cy="324893"/>
          </a:xfrm>
          <a:prstGeom prst="rect">
            <a:avLst/>
          </a:prstGeom>
          <a:solidFill>
            <a:srgbClr val="FFFFFF"/>
          </a:solid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r>
              <a:rPr lang="en-US" sz="1000" dirty="0" smtClean="0">
                <a:solidFill>
                  <a:srgbClr val="595959"/>
                </a:solidFill>
                <a:latin typeface="Gotham Light"/>
                <a:cs typeface="Gotham Light"/>
              </a:rPr>
              <a:t>Lighting</a:t>
            </a:r>
            <a:endParaRPr lang="en-US" sz="1000" dirty="0">
              <a:solidFill>
                <a:srgbClr val="595959"/>
              </a:solidFill>
              <a:latin typeface="Gotham Light"/>
              <a:cs typeface="Gotham Light"/>
            </a:endParaRPr>
          </a:p>
        </p:txBody>
      </p:sp>
      <p:sp>
        <p:nvSpPr>
          <p:cNvPr id="47" name="TextBox 46"/>
          <p:cNvSpPr txBox="1"/>
          <p:nvPr/>
        </p:nvSpPr>
        <p:spPr>
          <a:xfrm>
            <a:off x="7058112" y="1823235"/>
            <a:ext cx="1489642" cy="284691"/>
          </a:xfrm>
          <a:prstGeom prst="rect">
            <a:avLst/>
          </a:prstGeom>
          <a:noFill/>
        </p:spPr>
        <p:txBody>
          <a:bodyPr wrap="square" lIns="68579" tIns="34289" rIns="68579" bIns="34289" rtlCol="0">
            <a:spAutoFit/>
          </a:bodyPr>
          <a:lstStyle/>
          <a:p>
            <a:pPr algn="ctr"/>
            <a:r>
              <a:rPr lang="en-US" sz="1400" i="1" dirty="0" smtClean="0"/>
              <a:t>DER</a:t>
            </a:r>
            <a:endParaRPr lang="en-US" sz="1400" i="1" dirty="0"/>
          </a:p>
        </p:txBody>
      </p:sp>
      <p:sp>
        <p:nvSpPr>
          <p:cNvPr id="48" name="TextBox 47"/>
          <p:cNvSpPr txBox="1"/>
          <p:nvPr/>
        </p:nvSpPr>
        <p:spPr>
          <a:xfrm>
            <a:off x="7057952" y="3157205"/>
            <a:ext cx="1489642" cy="284691"/>
          </a:xfrm>
          <a:prstGeom prst="rect">
            <a:avLst/>
          </a:prstGeom>
          <a:noFill/>
        </p:spPr>
        <p:txBody>
          <a:bodyPr wrap="square" lIns="68579" tIns="34289" rIns="68579" bIns="34289" rtlCol="0">
            <a:spAutoFit/>
          </a:bodyPr>
          <a:lstStyle/>
          <a:p>
            <a:pPr algn="ctr"/>
            <a:r>
              <a:rPr lang="en-US" sz="1400" i="1" dirty="0" smtClean="0"/>
              <a:t>DR</a:t>
            </a:r>
            <a:endParaRPr lang="en-US" sz="1400" i="1" dirty="0"/>
          </a:p>
        </p:txBody>
      </p:sp>
    </p:spTree>
    <p:extLst>
      <p:ext uri="{BB962C8B-B14F-4D97-AF65-F5344CB8AC3E}">
        <p14:creationId xmlns:p14="http://schemas.microsoft.com/office/powerpoint/2010/main" val="1185366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46" y="195969"/>
            <a:ext cx="7881871" cy="553998"/>
          </a:xfrm>
          <a:noFill/>
          <a:ln w="9525">
            <a:noFill/>
            <a:round/>
            <a:headEnd/>
            <a:tailEnd/>
          </a:ln>
          <a:effectLst/>
        </p:spPr>
        <p:txBody>
          <a:bodyPr vert="horz" wrap="square" lIns="0" tIns="0" rIns="0" bIns="0" numCol="1" rtlCol="0" anchor="ctr" anchorCtr="0" compatLnSpc="1">
            <a:prstTxWarp prst="textNoShape">
              <a:avLst/>
            </a:prstTxWarp>
            <a:spAutoFit/>
          </a:bodyPr>
          <a:lstStyle/>
          <a:p>
            <a:r>
              <a:rPr lang="en-US" sz="3600" dirty="0" smtClean="0"/>
              <a:t>Brief on ISGF </a:t>
            </a:r>
            <a:endParaRPr lang="en-IN" sz="3422" dirty="0">
              <a:solidFill>
                <a:srgbClr val="00A848"/>
              </a:solidFill>
              <a:ea typeface="WenQuanYi Zen Hei" charset="0"/>
              <a:cs typeface="WenQuanYi Zen Hei" charset="0"/>
            </a:endParaRPr>
          </a:p>
        </p:txBody>
      </p:sp>
      <p:sp>
        <p:nvSpPr>
          <p:cNvPr id="3" name="Content Placeholder 2"/>
          <p:cNvSpPr>
            <a:spLocks noGrp="1"/>
          </p:cNvSpPr>
          <p:nvPr>
            <p:ph idx="1"/>
          </p:nvPr>
        </p:nvSpPr>
        <p:spPr>
          <a:xfrm>
            <a:off x="515155" y="749967"/>
            <a:ext cx="10958686" cy="5742907"/>
          </a:xfrm>
        </p:spPr>
        <p:txBody>
          <a:bodyPr>
            <a:normAutofit/>
          </a:bodyPr>
          <a:lstStyle/>
          <a:p>
            <a:endParaRPr lang="en-US" altLang="ko-KR" sz="2400" dirty="0" smtClean="0"/>
          </a:p>
          <a:p>
            <a:endParaRPr lang="en-US" altLang="ko-KR" sz="2400" dirty="0" smtClean="0"/>
          </a:p>
          <a:p>
            <a:endParaRPr lang="en-US" altLang="ko-KR" dirty="0" smtClean="0"/>
          </a:p>
          <a:p>
            <a:endParaRPr lang="en-IN" sz="2400" dirty="0"/>
          </a:p>
        </p:txBody>
      </p:sp>
      <p:sp>
        <p:nvSpPr>
          <p:cNvPr id="4" name="Slide Number Placeholder 3"/>
          <p:cNvSpPr>
            <a:spLocks noGrp="1"/>
          </p:cNvSpPr>
          <p:nvPr>
            <p:ph type="sldNum" sz="quarter" idx="12"/>
          </p:nvPr>
        </p:nvSpPr>
        <p:spPr/>
        <p:txBody>
          <a:bodyPr/>
          <a:lstStyle/>
          <a:p>
            <a:pPr>
              <a:defRPr/>
            </a:pPr>
            <a:fld id="{224E1D60-AF39-49F8-A969-5C2E4164AAF8}" type="slidenum">
              <a:rPr lang="en-IN" smtClean="0"/>
              <a:pPr>
                <a:defRPr/>
              </a:pPr>
              <a:t>6</a:t>
            </a:fld>
            <a:endParaRPr lang="en-IN"/>
          </a:p>
        </p:txBody>
      </p:sp>
      <p:sp>
        <p:nvSpPr>
          <p:cNvPr id="5" name="Rectangle 4"/>
          <p:cNvSpPr/>
          <p:nvPr/>
        </p:nvSpPr>
        <p:spPr>
          <a:xfrm>
            <a:off x="838805" y="870538"/>
            <a:ext cx="10857854" cy="5501763"/>
          </a:xfrm>
          <a:prstGeom prst="rect">
            <a:avLst/>
          </a:prstGeom>
        </p:spPr>
        <p:txBody>
          <a:bodyPr wrap="square">
            <a:spAutoFit/>
          </a:bodyPr>
          <a:lstStyle/>
          <a:p>
            <a:pPr marL="342900" indent="-342900">
              <a:lnSpc>
                <a:spcPct val="120000"/>
              </a:lnSpc>
              <a:buFont typeface="Arial" panose="020B0604020202020204" pitchFamily="34" charset="0"/>
              <a:buChar char="•"/>
            </a:pPr>
            <a:r>
              <a:rPr lang="en-IN" dirty="0">
                <a:latin typeface="Calibri" pitchFamily="34" charset="0"/>
                <a:cs typeface="Calibri" pitchFamily="34" charset="0"/>
              </a:rPr>
              <a:t>India Smart Grid Forum (ISGF), registered under Indian Societies Registration Act (Act XXI of 1860) is a Public Private Partnership (PPP) initiative of Ministry of Power, Government of India for accelerated development of smart grid technologies in the Indian power sector </a:t>
            </a:r>
            <a:endParaRPr lang="en-IN" dirty="0" smtClean="0">
              <a:latin typeface="Calibri" pitchFamily="34" charset="0"/>
              <a:cs typeface="Calibri" pitchFamily="34" charset="0"/>
            </a:endParaRPr>
          </a:p>
          <a:p>
            <a:pPr marL="342900" indent="-342900">
              <a:lnSpc>
                <a:spcPct val="120000"/>
              </a:lnSpc>
              <a:buFont typeface="Arial" panose="020B0604020202020204" pitchFamily="34" charset="0"/>
              <a:buChar char="•"/>
            </a:pPr>
            <a:r>
              <a:rPr lang="en-IN" dirty="0" smtClean="0">
                <a:latin typeface="Calibri" pitchFamily="34" charset="0"/>
                <a:cs typeface="Calibri" pitchFamily="34" charset="0"/>
              </a:rPr>
              <a:t>Operational since November 2011</a:t>
            </a:r>
          </a:p>
          <a:p>
            <a:pPr marL="342900" indent="-342900">
              <a:lnSpc>
                <a:spcPct val="120000"/>
              </a:lnSpc>
              <a:buFont typeface="Arial" panose="020B0604020202020204" pitchFamily="34" charset="0"/>
              <a:buChar char="•"/>
            </a:pPr>
            <a:r>
              <a:rPr lang="en-IN" dirty="0" smtClean="0">
                <a:latin typeface="Calibri" pitchFamily="34" charset="0"/>
                <a:cs typeface="Calibri" pitchFamily="34" charset="0"/>
              </a:rPr>
              <a:t>200+ Members:  Ministries (</a:t>
            </a:r>
            <a:r>
              <a:rPr lang="en-IN" dirty="0" err="1" smtClean="0">
                <a:latin typeface="Calibri" pitchFamily="34" charset="0"/>
                <a:cs typeface="Calibri" pitchFamily="34" charset="0"/>
              </a:rPr>
              <a:t>MoP</a:t>
            </a:r>
            <a:r>
              <a:rPr lang="en-IN" dirty="0" smtClean="0">
                <a:latin typeface="Calibri" pitchFamily="34" charset="0"/>
                <a:cs typeface="Calibri" pitchFamily="34" charset="0"/>
              </a:rPr>
              <a:t> and MNRE), Government Institutions (CEA, CPRI, BEE, CERC), PSUs, Utilities, Regulatory Commissions, Academia, Research, Students </a:t>
            </a:r>
            <a:r>
              <a:rPr lang="en-IN" dirty="0" err="1" smtClean="0">
                <a:latin typeface="Calibri" pitchFamily="34" charset="0"/>
                <a:cs typeface="Calibri" pitchFamily="34" charset="0"/>
              </a:rPr>
              <a:t>etc</a:t>
            </a:r>
            <a:r>
              <a:rPr lang="en-IN" dirty="0" smtClean="0">
                <a:latin typeface="Calibri" pitchFamily="34" charset="0"/>
                <a:cs typeface="Calibri" pitchFamily="34" charset="0"/>
              </a:rPr>
              <a:t> </a:t>
            </a:r>
          </a:p>
          <a:p>
            <a:pPr marL="342900" indent="-342900">
              <a:lnSpc>
                <a:spcPct val="120000"/>
              </a:lnSpc>
              <a:buFont typeface="Arial" panose="020B0604020202020204" pitchFamily="34" charset="0"/>
              <a:buChar char="•"/>
            </a:pPr>
            <a:r>
              <a:rPr lang="en-IN" dirty="0" smtClean="0">
                <a:latin typeface="Calibri" pitchFamily="34" charset="0"/>
                <a:cs typeface="Calibri" pitchFamily="34" charset="0"/>
              </a:rPr>
              <a:t>Ten Working Groups  - WG 1: Advanced Transmission &amp; Distribution; WG 2: Smart Cities; WG 3&amp;4: Metering &amp; Communications; WG 5: Consumption &amp; Load Control; WG 6: Policy &amp; Regulations; WG 7: Architecture &amp; Design; WG 8: Pilots &amp; Business Models; WG 9: Renewables &amp; </a:t>
            </a:r>
            <a:r>
              <a:rPr lang="en-IN" dirty="0" err="1" smtClean="0">
                <a:latin typeface="Calibri" pitchFamily="34" charset="0"/>
                <a:cs typeface="Calibri" pitchFamily="34" charset="0"/>
              </a:rPr>
              <a:t>Microgrids</a:t>
            </a:r>
            <a:r>
              <a:rPr lang="en-IN" dirty="0" smtClean="0">
                <a:latin typeface="Calibri" pitchFamily="34" charset="0"/>
                <a:cs typeface="Calibri" pitchFamily="34" charset="0"/>
              </a:rPr>
              <a:t>; WG 10: Cyber Security</a:t>
            </a:r>
            <a:endParaRPr lang="en-IN" dirty="0" smtClean="0">
              <a:solidFill>
                <a:srgbClr val="FF0000"/>
              </a:solidFill>
              <a:latin typeface="Calibri" pitchFamily="34" charset="0"/>
              <a:cs typeface="Calibri" pitchFamily="34" charset="0"/>
            </a:endParaRPr>
          </a:p>
          <a:p>
            <a:pPr marL="342900" indent="-342900">
              <a:lnSpc>
                <a:spcPct val="120000"/>
              </a:lnSpc>
              <a:buFont typeface="Arial" panose="020B0604020202020204" pitchFamily="34" charset="0"/>
              <a:buChar char="•"/>
            </a:pPr>
            <a:r>
              <a:rPr lang="en-IN" sz="2000" dirty="0" smtClean="0">
                <a:latin typeface="Calibri" pitchFamily="34" charset="0"/>
                <a:cs typeface="Calibri" pitchFamily="34" charset="0"/>
              </a:rPr>
              <a:t>Activities: </a:t>
            </a:r>
          </a:p>
          <a:p>
            <a:pPr marL="800100" lvl="1" indent="-342900">
              <a:lnSpc>
                <a:spcPct val="120000"/>
              </a:lnSpc>
              <a:buFont typeface="Courier New" panose="02070309020205020404" pitchFamily="49" charset="0"/>
              <a:buChar char="o"/>
            </a:pPr>
            <a:r>
              <a:rPr lang="en-IN" sz="1600" dirty="0" smtClean="0">
                <a:latin typeface="Calibri" pitchFamily="34" charset="0"/>
                <a:cs typeface="Calibri" pitchFamily="34" charset="0"/>
              </a:rPr>
              <a:t>Assist </a:t>
            </a:r>
            <a:r>
              <a:rPr lang="en-IN" sz="1600" dirty="0" err="1" smtClean="0">
                <a:latin typeface="Calibri" pitchFamily="34" charset="0"/>
                <a:cs typeface="Calibri" pitchFamily="34" charset="0"/>
              </a:rPr>
              <a:t>MoP</a:t>
            </a:r>
            <a:r>
              <a:rPr lang="en-IN" sz="1600" dirty="0" smtClean="0">
                <a:latin typeface="Calibri" pitchFamily="34" charset="0"/>
                <a:cs typeface="Calibri" pitchFamily="34" charset="0"/>
              </a:rPr>
              <a:t> and other stake holders in Smart Policies and Programs; we work with </a:t>
            </a:r>
            <a:r>
              <a:rPr lang="en-IN" sz="1600" dirty="0" err="1" smtClean="0">
                <a:latin typeface="Calibri" pitchFamily="34" charset="0"/>
                <a:cs typeface="Calibri" pitchFamily="34" charset="0"/>
              </a:rPr>
              <a:t>MoHI</a:t>
            </a:r>
            <a:r>
              <a:rPr lang="en-IN" sz="1600" dirty="0" smtClean="0">
                <a:latin typeface="Calibri" pitchFamily="34" charset="0"/>
                <a:cs typeface="Calibri" pitchFamily="34" charset="0"/>
              </a:rPr>
              <a:t>, MNRE, </a:t>
            </a:r>
            <a:r>
              <a:rPr lang="en-IN" sz="1600" dirty="0" err="1" smtClean="0">
                <a:latin typeface="Calibri" pitchFamily="34" charset="0"/>
                <a:cs typeface="Calibri" pitchFamily="34" charset="0"/>
              </a:rPr>
              <a:t>MoUD</a:t>
            </a:r>
            <a:r>
              <a:rPr lang="en-IN" sz="1600" dirty="0" smtClean="0">
                <a:latin typeface="Calibri" pitchFamily="34" charset="0"/>
                <a:cs typeface="Calibri" pitchFamily="34" charset="0"/>
              </a:rPr>
              <a:t>, BIS and DoT</a:t>
            </a:r>
          </a:p>
          <a:p>
            <a:pPr marL="800100" lvl="1" indent="-342900">
              <a:lnSpc>
                <a:spcPct val="120000"/>
              </a:lnSpc>
              <a:buFont typeface="Courier New" panose="02070309020205020404" pitchFamily="49" charset="0"/>
              <a:buChar char="o"/>
            </a:pPr>
            <a:r>
              <a:rPr lang="en-IN" sz="1600" dirty="0" smtClean="0">
                <a:latin typeface="Calibri" pitchFamily="34" charset="0"/>
                <a:cs typeface="Calibri" pitchFamily="34" charset="0"/>
              </a:rPr>
              <a:t>Training Programs and Workshops </a:t>
            </a:r>
          </a:p>
          <a:p>
            <a:pPr marL="800100" lvl="1" indent="-342900">
              <a:lnSpc>
                <a:spcPct val="120000"/>
              </a:lnSpc>
              <a:buFont typeface="Courier New" panose="02070309020205020404" pitchFamily="49" charset="0"/>
              <a:buChar char="o"/>
            </a:pPr>
            <a:r>
              <a:rPr lang="en-IN" sz="1600" dirty="0" smtClean="0">
                <a:latin typeface="Calibri" pitchFamily="34" charset="0"/>
                <a:cs typeface="Calibri" pitchFamily="34" charset="0"/>
              </a:rPr>
              <a:t>White Papers and Technical Reports</a:t>
            </a:r>
          </a:p>
          <a:p>
            <a:pPr marL="800100" lvl="1" indent="-342900">
              <a:lnSpc>
                <a:spcPct val="120000"/>
              </a:lnSpc>
              <a:buFont typeface="Courier New" panose="02070309020205020404" pitchFamily="49" charset="0"/>
              <a:buChar char="o"/>
            </a:pPr>
            <a:r>
              <a:rPr lang="en-IN" sz="1600" dirty="0" smtClean="0">
                <a:latin typeface="Calibri" pitchFamily="34" charset="0"/>
                <a:cs typeface="Calibri" pitchFamily="34" charset="0"/>
              </a:rPr>
              <a:t>Smart Grid Bulletin</a:t>
            </a:r>
          </a:p>
          <a:p>
            <a:pPr marL="800100" lvl="1" indent="-342900">
              <a:lnSpc>
                <a:spcPct val="120000"/>
              </a:lnSpc>
              <a:buFont typeface="Courier New" panose="02070309020205020404" pitchFamily="49" charset="0"/>
              <a:buChar char="o"/>
            </a:pPr>
            <a:r>
              <a:rPr lang="en-IN" sz="1600" dirty="0" smtClean="0">
                <a:latin typeface="Calibri" pitchFamily="34" charset="0"/>
                <a:cs typeface="Calibri" pitchFamily="34" charset="0"/>
              </a:rPr>
              <a:t>India Smart Grid Knowledge Portal - </a:t>
            </a:r>
            <a:r>
              <a:rPr lang="en-IN" sz="1000" b="1" dirty="0"/>
              <a:t>launched in Jan 2013 (</a:t>
            </a:r>
            <a:r>
              <a:rPr lang="en-IN" sz="1000" b="1" dirty="0">
                <a:hlinkClick r:id="rId2"/>
              </a:rPr>
              <a:t>www.indiasmartgrid.org</a:t>
            </a:r>
            <a:r>
              <a:rPr lang="en-IN" sz="1000" b="1" dirty="0"/>
              <a:t>) – </a:t>
            </a:r>
            <a:r>
              <a:rPr lang="en-IN" sz="1000" b="1" dirty="0" smtClean="0"/>
              <a:t>most </a:t>
            </a:r>
            <a:r>
              <a:rPr lang="en-IN" sz="1000" b="1" dirty="0"/>
              <a:t>popular smart grid portal in the world today</a:t>
            </a:r>
            <a:r>
              <a:rPr lang="en-IN" sz="1600" dirty="0"/>
              <a:t> </a:t>
            </a:r>
            <a:endParaRPr lang="en-IN" sz="1600" dirty="0" smtClean="0">
              <a:latin typeface="Calibri" pitchFamily="34" charset="0"/>
              <a:cs typeface="Calibri" pitchFamily="34" charset="0"/>
            </a:endParaRPr>
          </a:p>
          <a:p>
            <a:pPr marL="800100" lvl="1" indent="-342900">
              <a:lnSpc>
                <a:spcPct val="120000"/>
              </a:lnSpc>
              <a:buFont typeface="Courier New" panose="02070309020205020404" pitchFamily="49" charset="0"/>
              <a:buChar char="o"/>
            </a:pPr>
            <a:r>
              <a:rPr lang="en-IN" sz="1600" dirty="0" smtClean="0">
                <a:latin typeface="Calibri" pitchFamily="34" charset="0"/>
                <a:cs typeface="Calibri" pitchFamily="34" charset="0"/>
              </a:rPr>
              <a:t>India Smart Grid Week (</a:t>
            </a:r>
            <a:r>
              <a:rPr lang="en-IN" sz="1600" dirty="0" smtClean="0">
                <a:latin typeface="Calibri" pitchFamily="34" charset="0"/>
                <a:cs typeface="Calibri" pitchFamily="34" charset="0"/>
                <a:hlinkClick r:id="rId3"/>
              </a:rPr>
              <a:t>www.isgw.in</a:t>
            </a:r>
            <a:r>
              <a:rPr lang="en-IN" sz="1600" dirty="0" smtClean="0">
                <a:latin typeface="Calibri" pitchFamily="34" charset="0"/>
                <a:cs typeface="Calibri" pitchFamily="34" charset="0"/>
              </a:rPr>
              <a:t>) </a:t>
            </a:r>
          </a:p>
          <a:p>
            <a:pPr marL="800100" lvl="1" indent="-342900">
              <a:lnSpc>
                <a:spcPct val="120000"/>
              </a:lnSpc>
              <a:buFont typeface="Courier New" panose="02070309020205020404" pitchFamily="49" charset="0"/>
              <a:buChar char="o"/>
            </a:pPr>
            <a:r>
              <a:rPr lang="en-IN" sz="1600" dirty="0" smtClean="0">
                <a:latin typeface="Calibri" pitchFamily="34" charset="0"/>
                <a:cs typeface="Calibri" pitchFamily="34" charset="0"/>
              </a:rPr>
              <a:t>Advisory Services  - presently making Smart Grid Roadmap for BESCOM </a:t>
            </a:r>
            <a:endParaRPr lang="en-IN" sz="1400" dirty="0">
              <a:latin typeface="Calibri" pitchFamily="34" charset="0"/>
              <a:cs typeface="Calibri" pitchFamily="34" charset="0"/>
            </a:endParaRPr>
          </a:p>
        </p:txBody>
      </p:sp>
    </p:spTree>
    <p:extLst>
      <p:ext uri="{BB962C8B-B14F-4D97-AF65-F5344CB8AC3E}">
        <p14:creationId xmlns:p14="http://schemas.microsoft.com/office/powerpoint/2010/main" val="322416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490" y="31342"/>
            <a:ext cx="8723221" cy="584775"/>
          </a:xfrm>
        </p:spPr>
        <p:txBody>
          <a:bodyPr vert="horz" wrap="square" lIns="91440" tIns="45720" rIns="91440" bIns="45720" rtlCol="0" anchor="ctr">
            <a:spAutoFit/>
          </a:bodyPr>
          <a:lstStyle/>
          <a:p>
            <a:r>
              <a:rPr lang="en-IN" sz="3200" dirty="0" smtClean="0">
                <a:solidFill>
                  <a:srgbClr val="00B050"/>
                </a:solidFill>
                <a:latin typeface="+mn-lt"/>
                <a:ea typeface="+mn-ea"/>
                <a:cs typeface="+mn-cs"/>
              </a:rPr>
              <a:t>Publications by </a:t>
            </a:r>
            <a:r>
              <a:rPr lang="en-IN" sz="3200" dirty="0">
                <a:solidFill>
                  <a:srgbClr val="00B050"/>
                </a:solidFill>
                <a:latin typeface="+mn-lt"/>
                <a:ea typeface="+mn-ea"/>
                <a:cs typeface="+mn-cs"/>
              </a:rPr>
              <a:t>ISGF</a:t>
            </a:r>
          </a:p>
        </p:txBody>
      </p:sp>
      <p:sp>
        <p:nvSpPr>
          <p:cNvPr id="3" name="Content Placeholder 2"/>
          <p:cNvSpPr>
            <a:spLocks noGrp="1"/>
          </p:cNvSpPr>
          <p:nvPr>
            <p:ph idx="1"/>
          </p:nvPr>
        </p:nvSpPr>
        <p:spPr>
          <a:xfrm>
            <a:off x="627294" y="561703"/>
            <a:ext cx="9653175" cy="6139543"/>
          </a:xfrm>
        </p:spPr>
        <p:txBody>
          <a:bodyPr>
            <a:noAutofit/>
          </a:bodyPr>
          <a:lstStyle/>
          <a:p>
            <a:r>
              <a:rPr lang="en-IN" sz="2000" dirty="0" smtClean="0"/>
              <a:t>Smart </a:t>
            </a:r>
            <a:r>
              <a:rPr lang="en-IN" sz="2000" dirty="0"/>
              <a:t>Grid Bulletin - </a:t>
            </a:r>
            <a:r>
              <a:rPr lang="en-IN" sz="2000" b="1" dirty="0"/>
              <a:t>Circulation: 2,500</a:t>
            </a:r>
            <a:r>
              <a:rPr lang="en-IN" sz="2000" dirty="0"/>
              <a:t> printed copies to </a:t>
            </a:r>
            <a:r>
              <a:rPr lang="en-IN" sz="2000" dirty="0" smtClean="0"/>
              <a:t>key </a:t>
            </a:r>
            <a:r>
              <a:rPr lang="en-IN" sz="2000" dirty="0"/>
              <a:t>decision makers in </a:t>
            </a:r>
            <a:r>
              <a:rPr lang="en-IN" sz="2000" dirty="0" smtClean="0"/>
              <a:t>Indian power sector;  &gt; </a:t>
            </a:r>
            <a:r>
              <a:rPr lang="en-IN" sz="2000" b="1" dirty="0" smtClean="0"/>
              <a:t>55,000</a:t>
            </a:r>
            <a:r>
              <a:rPr lang="en-IN" sz="2000" dirty="0" smtClean="0"/>
              <a:t> </a:t>
            </a:r>
            <a:r>
              <a:rPr lang="en-IN" sz="2000" dirty="0"/>
              <a:t>electronic copies to </a:t>
            </a:r>
            <a:r>
              <a:rPr lang="en-IN" sz="2000" dirty="0" smtClean="0"/>
              <a:t>power </a:t>
            </a:r>
            <a:r>
              <a:rPr lang="en-IN" sz="2000" dirty="0"/>
              <a:t>sector professionals around the world</a:t>
            </a:r>
          </a:p>
          <a:p>
            <a:r>
              <a:rPr lang="en-IN" sz="2000" dirty="0" smtClean="0"/>
              <a:t>Regular </a:t>
            </a:r>
            <a:r>
              <a:rPr lang="en-IN" sz="2000" dirty="0"/>
              <a:t>webinars on </a:t>
            </a:r>
            <a:r>
              <a:rPr lang="en-IN" sz="2000" dirty="0" smtClean="0"/>
              <a:t>technical topics</a:t>
            </a:r>
          </a:p>
          <a:p>
            <a:r>
              <a:rPr lang="en-IN" sz="2000" dirty="0"/>
              <a:t>White Papers on important topics</a:t>
            </a:r>
          </a:p>
          <a:p>
            <a:r>
              <a:rPr lang="en-IN" sz="2000" dirty="0" smtClean="0"/>
              <a:t>Latest Publications  of ISGF: </a:t>
            </a:r>
            <a:endParaRPr lang="en-IN" sz="1814" dirty="0" smtClean="0"/>
          </a:p>
          <a:p>
            <a:pPr lvl="1"/>
            <a:r>
              <a:rPr lang="en-IN" sz="1600" b="1" dirty="0" smtClean="0"/>
              <a:t>AMI Cost Benefit Analysis and Rollout Framework for India (July 2016)</a:t>
            </a:r>
          </a:p>
          <a:p>
            <a:pPr lvl="1"/>
            <a:r>
              <a:rPr lang="en-IN" sz="1600" b="1" dirty="0" smtClean="0"/>
              <a:t>Future of Transportation </a:t>
            </a:r>
          </a:p>
          <a:p>
            <a:pPr lvl="1"/>
            <a:r>
              <a:rPr lang="en-IN" sz="1600" b="1" dirty="0" smtClean="0"/>
              <a:t>Electrification of transportation for sustainable solution for emission reduction in cities </a:t>
            </a:r>
          </a:p>
          <a:p>
            <a:pPr lvl="1"/>
            <a:r>
              <a:rPr lang="en-IN" sz="1600" b="1" dirty="0" smtClean="0"/>
              <a:t>Smart </a:t>
            </a:r>
            <a:r>
              <a:rPr lang="en-IN" sz="1600" b="1" dirty="0"/>
              <a:t>Grid Knowledge Paper (co-authored by </a:t>
            </a:r>
            <a:r>
              <a:rPr lang="en-IN" sz="1600" b="1" dirty="0" smtClean="0"/>
              <a:t>Accenture and ISGF) in March 2016 </a:t>
            </a:r>
          </a:p>
          <a:p>
            <a:pPr lvl="1"/>
            <a:r>
              <a:rPr lang="en-IN" sz="1600" b="1" dirty="0" smtClean="0"/>
              <a:t>Smart Grid Projects – a global snapshot (2015)</a:t>
            </a:r>
          </a:p>
          <a:p>
            <a:pPr lvl="1"/>
            <a:r>
              <a:rPr lang="en-IN" sz="1600" b="1" dirty="0" smtClean="0"/>
              <a:t>Compendium of </a:t>
            </a:r>
            <a:r>
              <a:rPr lang="en-IN" sz="1600" b="1" dirty="0"/>
              <a:t>T</a:t>
            </a:r>
            <a:r>
              <a:rPr lang="en-IN" sz="1600" b="1" dirty="0" smtClean="0"/>
              <a:t>raining Programs for Power Sector Personnel </a:t>
            </a:r>
          </a:p>
          <a:p>
            <a:pPr marL="742950" lvl="1" indent="-285750">
              <a:buFont typeface="Arial" panose="020B0604020202020204" pitchFamily="34" charset="0"/>
              <a:buChar char="•"/>
            </a:pPr>
            <a:r>
              <a:rPr lang="en-IN" sz="1600" b="1" dirty="0"/>
              <a:t>Feasibility study for converting AIS substations to GIS substations by commercializing the land that would be saved</a:t>
            </a:r>
          </a:p>
          <a:p>
            <a:pPr marL="742950" lvl="1" indent="-285750">
              <a:buFont typeface="Arial" panose="020B0604020202020204" pitchFamily="34" charset="0"/>
              <a:buChar char="•"/>
            </a:pPr>
            <a:r>
              <a:rPr lang="en-IN" sz="1600" b="1" dirty="0"/>
              <a:t>Frequency Band Allocation for PLC Communications</a:t>
            </a:r>
          </a:p>
          <a:p>
            <a:pPr marL="742950" lvl="1" indent="-285750">
              <a:buFont typeface="Arial" panose="020B0604020202020204" pitchFamily="34" charset="0"/>
              <a:buChar char="•"/>
            </a:pPr>
            <a:r>
              <a:rPr lang="en-IN" sz="1600" b="1" dirty="0" smtClean="0"/>
              <a:t>Leveraging </a:t>
            </a:r>
            <a:r>
              <a:rPr lang="en-IN" sz="1600" b="1" dirty="0"/>
              <a:t>R-APDRP Assets to build Smarter Cities at marginal cost</a:t>
            </a:r>
          </a:p>
          <a:p>
            <a:pPr marL="742950" lvl="1" indent="-285750">
              <a:buFont typeface="Arial" panose="020B0604020202020204" pitchFamily="34" charset="0"/>
              <a:buChar char="•"/>
            </a:pPr>
            <a:r>
              <a:rPr lang="en-IN" sz="1600" b="1" dirty="0" smtClean="0"/>
              <a:t>Who </a:t>
            </a:r>
            <a:r>
              <a:rPr lang="en-IN" sz="1600" b="1" dirty="0"/>
              <a:t>is Who guide in Indian Smart Grid and Smart Cities domain</a:t>
            </a:r>
          </a:p>
          <a:p>
            <a:pPr marL="742950" lvl="1" indent="-285750">
              <a:buFont typeface="Arial" panose="020B0604020202020204" pitchFamily="34" charset="0"/>
              <a:buChar char="•"/>
            </a:pPr>
            <a:r>
              <a:rPr lang="en-IN" sz="1600" b="1" dirty="0"/>
              <a:t>M2M Communications for the Power Sector</a:t>
            </a:r>
          </a:p>
          <a:p>
            <a:pPr marL="742950" lvl="1" indent="-285750">
              <a:buFont typeface="Arial" panose="020B0604020202020204" pitchFamily="34" charset="0"/>
              <a:buChar char="•"/>
            </a:pPr>
            <a:r>
              <a:rPr lang="en-IN" sz="1600" b="1" dirty="0" smtClean="0"/>
              <a:t>Policy </a:t>
            </a:r>
            <a:r>
              <a:rPr lang="en-IN" sz="1600" b="1" dirty="0"/>
              <a:t>Framework for Electric Rickshaws in Delhi</a:t>
            </a:r>
          </a:p>
          <a:p>
            <a:pPr lvl="1"/>
            <a:endParaRPr lang="en-IN" sz="1600" b="1" dirty="0" smtClean="0"/>
          </a:p>
        </p:txBody>
      </p:sp>
      <p:sp>
        <p:nvSpPr>
          <p:cNvPr id="4" name="Slide Number Placeholder 3"/>
          <p:cNvSpPr>
            <a:spLocks noGrp="1"/>
          </p:cNvSpPr>
          <p:nvPr>
            <p:ph type="sldNum" sz="quarter" idx="12"/>
          </p:nvPr>
        </p:nvSpPr>
        <p:spPr/>
        <p:txBody>
          <a:bodyPr/>
          <a:lstStyle/>
          <a:p>
            <a:fld id="{A674A4ED-ADBD-4997-83AF-F6B5768A32AB}" type="slidenum">
              <a:rPr lang="en-IN" smtClean="0">
                <a:solidFill>
                  <a:prstClr val="black">
                    <a:tint val="75000"/>
                  </a:prstClr>
                </a:solidFill>
              </a:rPr>
              <a:pPr/>
              <a:t>7</a:t>
            </a:fld>
            <a:endParaRPr lang="en-IN">
              <a:solidFill>
                <a:prstClr val="black">
                  <a:tint val="75000"/>
                </a:prstClr>
              </a:solidFill>
            </a:endParaRPr>
          </a:p>
        </p:txBody>
      </p:sp>
      <p:pic>
        <p:nvPicPr>
          <p:cNvPr id="6" name="Picture 5"/>
          <p:cNvPicPr>
            <a:picLocks noChangeAspect="1"/>
          </p:cNvPicPr>
          <p:nvPr/>
        </p:nvPicPr>
        <p:blipFill rotWithShape="1">
          <a:blip r:embed="rId2"/>
          <a:srcRect l="32431" t="10417" r="30673" b="5208"/>
          <a:stretch/>
        </p:blipFill>
        <p:spPr>
          <a:xfrm>
            <a:off x="10220843" y="1063537"/>
            <a:ext cx="1858766" cy="2389841"/>
          </a:xfrm>
          <a:prstGeom prst="rect">
            <a:avLst/>
          </a:prstGeom>
        </p:spPr>
      </p:pic>
    </p:spTree>
    <p:extLst>
      <p:ext uri="{BB962C8B-B14F-4D97-AF65-F5344CB8AC3E}">
        <p14:creationId xmlns:p14="http://schemas.microsoft.com/office/powerpoint/2010/main" val="3319431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46" y="195969"/>
            <a:ext cx="9002333" cy="553998"/>
          </a:xfrm>
          <a:noFill/>
          <a:ln w="9525">
            <a:noFill/>
            <a:round/>
            <a:headEnd/>
            <a:tailEnd/>
          </a:ln>
          <a:effectLst/>
        </p:spPr>
        <p:txBody>
          <a:bodyPr vert="horz" wrap="square" lIns="0" tIns="0" rIns="0" bIns="0" numCol="1" rtlCol="0" anchor="ctr" anchorCtr="0" compatLnSpc="1">
            <a:prstTxWarp prst="textNoShape">
              <a:avLst/>
            </a:prstTxWarp>
            <a:spAutoFit/>
          </a:bodyPr>
          <a:lstStyle/>
          <a:p>
            <a:r>
              <a:rPr lang="en-US" sz="3600" dirty="0" smtClean="0"/>
              <a:t>India Smart Grid Week </a:t>
            </a:r>
            <a:endParaRPr lang="en-IN" sz="3422" dirty="0">
              <a:solidFill>
                <a:srgbClr val="00A848"/>
              </a:solidFill>
              <a:ea typeface="WenQuanYi Zen Hei" charset="0"/>
              <a:cs typeface="WenQuanYi Zen Hei" charset="0"/>
            </a:endParaRPr>
          </a:p>
        </p:txBody>
      </p:sp>
      <p:sp>
        <p:nvSpPr>
          <p:cNvPr id="3" name="Content Placeholder 2"/>
          <p:cNvSpPr>
            <a:spLocks noGrp="1"/>
          </p:cNvSpPr>
          <p:nvPr>
            <p:ph idx="1"/>
          </p:nvPr>
        </p:nvSpPr>
        <p:spPr>
          <a:xfrm>
            <a:off x="814193" y="749967"/>
            <a:ext cx="10659648" cy="5742907"/>
          </a:xfrm>
        </p:spPr>
        <p:txBody>
          <a:bodyPr>
            <a:normAutofit/>
          </a:bodyPr>
          <a:lstStyle/>
          <a:p>
            <a:pPr marL="0" indent="0">
              <a:buNone/>
            </a:pPr>
            <a:endParaRPr lang="en-US" altLang="ko-KR" sz="2400" dirty="0" smtClean="0"/>
          </a:p>
          <a:p>
            <a:endParaRPr lang="en-US" altLang="ko-KR" sz="2400" dirty="0" smtClean="0"/>
          </a:p>
          <a:p>
            <a:pPr marL="0" indent="0">
              <a:buNone/>
            </a:pPr>
            <a:endParaRPr lang="en-US" altLang="ko-KR" dirty="0" smtClean="0"/>
          </a:p>
          <a:p>
            <a:pPr marL="0" indent="0">
              <a:buNone/>
            </a:pPr>
            <a:endParaRPr lang="en-IN" sz="2400" dirty="0"/>
          </a:p>
        </p:txBody>
      </p:sp>
      <p:sp>
        <p:nvSpPr>
          <p:cNvPr id="4" name="Slide Number Placeholder 3"/>
          <p:cNvSpPr>
            <a:spLocks noGrp="1"/>
          </p:cNvSpPr>
          <p:nvPr>
            <p:ph type="sldNum" sz="quarter" idx="12"/>
          </p:nvPr>
        </p:nvSpPr>
        <p:spPr/>
        <p:txBody>
          <a:bodyPr/>
          <a:lstStyle/>
          <a:p>
            <a:pPr>
              <a:defRPr/>
            </a:pPr>
            <a:fld id="{224E1D60-AF39-49F8-A969-5C2E4164AAF8}" type="slidenum">
              <a:rPr lang="en-IN" smtClean="0"/>
              <a:pPr>
                <a:defRPr/>
              </a:pPr>
              <a:t>8</a:t>
            </a:fld>
            <a:endParaRPr lang="en-IN"/>
          </a:p>
        </p:txBody>
      </p:sp>
      <p:sp>
        <p:nvSpPr>
          <p:cNvPr id="5" name="Rectangle 4"/>
          <p:cNvSpPr/>
          <p:nvPr/>
        </p:nvSpPr>
        <p:spPr>
          <a:xfrm>
            <a:off x="814193" y="885856"/>
            <a:ext cx="10659648" cy="3816429"/>
          </a:xfrm>
          <a:prstGeom prst="rect">
            <a:avLst/>
          </a:prstGeom>
        </p:spPr>
        <p:txBody>
          <a:bodyPr wrap="square">
            <a:spAutoFit/>
          </a:bodyPr>
          <a:lstStyle/>
          <a:p>
            <a:pPr marL="285750" indent="-285750" algn="just">
              <a:buFont typeface="Arial" panose="020B0604020202020204" pitchFamily="34" charset="0"/>
              <a:buChar char="•"/>
            </a:pPr>
            <a:r>
              <a:rPr lang="en-IN" sz="2200" dirty="0" smtClean="0"/>
              <a:t>India Smart Grid Week (ISGW) was first held in March 2015 at Bangalore -</a:t>
            </a:r>
            <a:r>
              <a:rPr lang="en-US" sz="2200" dirty="0" smtClean="0"/>
              <a:t> </a:t>
            </a:r>
            <a:r>
              <a:rPr lang="en-US" sz="2200" dirty="0"/>
              <a:t>worlds top most Experts presented (</a:t>
            </a:r>
            <a:r>
              <a:rPr lang="en-IN" sz="2200" dirty="0"/>
              <a:t>94 speakers from 16 countries) on various topics  </a:t>
            </a:r>
            <a:endParaRPr lang="en-US" sz="2200" dirty="0"/>
          </a:p>
          <a:p>
            <a:pPr marL="285750" indent="-285750" algn="just">
              <a:buFont typeface="Arial" panose="020B0604020202020204" pitchFamily="34" charset="0"/>
              <a:buChar char="•"/>
            </a:pPr>
            <a:r>
              <a:rPr lang="en-IN" sz="2200" dirty="0" smtClean="0"/>
              <a:t>ISGW 2016 was </a:t>
            </a:r>
            <a:r>
              <a:rPr lang="en-IN" sz="2200" dirty="0"/>
              <a:t>held from 16 - 18 March 2016 at </a:t>
            </a:r>
            <a:r>
              <a:rPr lang="en-IN" sz="2200" dirty="0" err="1"/>
              <a:t>Manekshaw</a:t>
            </a:r>
            <a:r>
              <a:rPr lang="en-IN" sz="2200" dirty="0"/>
              <a:t> Centre, </a:t>
            </a:r>
            <a:r>
              <a:rPr lang="en-IN" sz="2200" dirty="0" smtClean="0"/>
              <a:t>New </a:t>
            </a:r>
            <a:r>
              <a:rPr lang="en-IN" sz="2200" dirty="0"/>
              <a:t>Delhi, </a:t>
            </a:r>
            <a:r>
              <a:rPr lang="en-IN" sz="2200" dirty="0" smtClean="0"/>
              <a:t>India </a:t>
            </a:r>
          </a:p>
          <a:p>
            <a:pPr marL="285750" indent="-285750" algn="just">
              <a:buFont typeface="Arial" panose="020B0604020202020204" pitchFamily="34" charset="0"/>
              <a:buChar char="•"/>
            </a:pPr>
            <a:endParaRPr lang="en-IN" sz="2200" b="1" dirty="0"/>
          </a:p>
          <a:p>
            <a:pPr algn="just"/>
            <a:endParaRPr lang="en-IN" sz="2200" b="1" dirty="0" smtClean="0"/>
          </a:p>
          <a:p>
            <a:pPr marL="285750" indent="-285750" algn="just">
              <a:buFont typeface="Arial" panose="020B0604020202020204" pitchFamily="34" charset="0"/>
              <a:buChar char="•"/>
            </a:pPr>
            <a:endParaRPr lang="en-IN" sz="2200" b="1" dirty="0" smtClean="0"/>
          </a:p>
          <a:p>
            <a:pPr marL="285750" indent="-285750" algn="just">
              <a:buFont typeface="Arial" panose="020B0604020202020204" pitchFamily="34" charset="0"/>
              <a:buChar char="•"/>
            </a:pPr>
            <a:endParaRPr lang="en-IN" sz="2200" b="1" dirty="0"/>
          </a:p>
          <a:p>
            <a:pPr marL="285750" indent="-285750" algn="just">
              <a:buFont typeface="Arial" panose="020B0604020202020204" pitchFamily="34" charset="0"/>
              <a:buChar char="•"/>
            </a:pPr>
            <a:endParaRPr lang="en-IN" sz="2200" b="1" dirty="0" smtClean="0"/>
          </a:p>
          <a:p>
            <a:pPr marL="285750" indent="-285750" algn="just">
              <a:buFont typeface="Arial" panose="020B0604020202020204" pitchFamily="34" charset="0"/>
              <a:buChar char="•"/>
            </a:pPr>
            <a:endParaRPr lang="en-IN" sz="2200" b="1" dirty="0"/>
          </a:p>
          <a:p>
            <a:pPr marL="285750" indent="-285750" algn="just">
              <a:buFont typeface="Arial" panose="020B0604020202020204" pitchFamily="34" charset="0"/>
              <a:buChar char="•"/>
            </a:pPr>
            <a:endParaRPr lang="en-IN" sz="2200" b="1" dirty="0" smtClean="0"/>
          </a:p>
          <a:p>
            <a:pPr algn="just"/>
            <a:r>
              <a:rPr lang="en-IN" sz="2200" b="1" dirty="0" smtClean="0"/>
              <a:t> </a:t>
            </a:r>
            <a:endParaRPr lang="en-IN" sz="2200" b="1" dirty="0"/>
          </a:p>
        </p:txBody>
      </p:sp>
      <p:graphicFrame>
        <p:nvGraphicFramePr>
          <p:cNvPr id="7" name="Table 6"/>
          <p:cNvGraphicFramePr>
            <a:graphicFrameLocks noGrp="1"/>
          </p:cNvGraphicFramePr>
          <p:nvPr>
            <p:extLst>
              <p:ext uri="{D42A27DB-BD31-4B8C-83A1-F6EECF244321}">
                <p14:modId xmlns:p14="http://schemas.microsoft.com/office/powerpoint/2010/main" val="3976510869"/>
              </p:ext>
            </p:extLst>
          </p:nvPr>
        </p:nvGraphicFramePr>
        <p:xfrm>
          <a:off x="3090348" y="2230102"/>
          <a:ext cx="8128000" cy="2225040"/>
        </p:xfrm>
        <a:graphic>
          <a:graphicData uri="http://schemas.openxmlformats.org/drawingml/2006/table">
            <a:tbl>
              <a:tblPr firstRow="1" bandRow="1">
                <a:tableStyleId>{5C22544A-7EE6-4342-B048-85BDC9FD1C3A}</a:tableStyleId>
              </a:tblPr>
              <a:tblGrid>
                <a:gridCol w="4064000"/>
                <a:gridCol w="4064000"/>
              </a:tblGrid>
              <a:tr h="370840">
                <a:tc gridSpan="2">
                  <a:txBody>
                    <a:bodyPr/>
                    <a:lstStyle/>
                    <a:p>
                      <a:pPr algn="ctr"/>
                      <a:r>
                        <a:rPr lang="en-IN" dirty="0" smtClean="0"/>
                        <a:t>Key Statistics - ISGW 2015</a:t>
                      </a:r>
                      <a:endParaRPr lang="en-IN" dirty="0"/>
                    </a:p>
                  </a:txBody>
                  <a:tcPr/>
                </a:tc>
                <a:tc hMerge="1">
                  <a:txBody>
                    <a:bodyPr/>
                    <a:lstStyle/>
                    <a:p>
                      <a:endParaRPr lang="en-IN" dirty="0"/>
                    </a:p>
                  </a:txBody>
                  <a:tcPr/>
                </a:tc>
              </a:tr>
              <a:tr h="370840">
                <a:tc>
                  <a:txBody>
                    <a:bodyPr/>
                    <a:lstStyle/>
                    <a:p>
                      <a:r>
                        <a:rPr lang="en-IN" dirty="0" smtClean="0"/>
                        <a:t>1500+ Participants</a:t>
                      </a:r>
                      <a:endParaRPr lang="en-IN" dirty="0"/>
                    </a:p>
                  </a:txBody>
                  <a:tcPr/>
                </a:tc>
                <a:tc>
                  <a:txBody>
                    <a:bodyPr/>
                    <a:lstStyle/>
                    <a:p>
                      <a:r>
                        <a:rPr lang="en-IN" dirty="0" smtClean="0"/>
                        <a:t>33 Countries</a:t>
                      </a:r>
                      <a:endParaRPr lang="en-IN" dirty="0"/>
                    </a:p>
                  </a:txBody>
                  <a:tcPr/>
                </a:tc>
              </a:tr>
              <a:tr h="370840">
                <a:tc>
                  <a:txBody>
                    <a:bodyPr/>
                    <a:lstStyle/>
                    <a:p>
                      <a:r>
                        <a:rPr lang="en-IN" dirty="0" smtClean="0"/>
                        <a:t>50+ Utilities</a:t>
                      </a:r>
                      <a:endParaRPr lang="en-IN" dirty="0"/>
                    </a:p>
                  </a:txBody>
                  <a:tcPr/>
                </a:tc>
                <a:tc>
                  <a:txBody>
                    <a:bodyPr/>
                    <a:lstStyle/>
                    <a:p>
                      <a:r>
                        <a:rPr lang="en-IN" dirty="0" smtClean="0"/>
                        <a:t>200+ International</a:t>
                      </a:r>
                      <a:r>
                        <a:rPr lang="en-IN" baseline="0" dirty="0" smtClean="0"/>
                        <a:t> Delegates</a:t>
                      </a:r>
                      <a:endParaRPr lang="en-IN" dirty="0"/>
                    </a:p>
                  </a:txBody>
                  <a:tcPr/>
                </a:tc>
              </a:tr>
              <a:tr h="370840">
                <a:tc>
                  <a:txBody>
                    <a:bodyPr/>
                    <a:lstStyle/>
                    <a:p>
                      <a:r>
                        <a:rPr lang="en-IN" dirty="0" smtClean="0"/>
                        <a:t>203 Speakers</a:t>
                      </a:r>
                      <a:endParaRPr lang="en-IN" dirty="0"/>
                    </a:p>
                  </a:txBody>
                  <a:tcPr/>
                </a:tc>
                <a:tc>
                  <a:txBody>
                    <a:bodyPr/>
                    <a:lstStyle/>
                    <a:p>
                      <a:r>
                        <a:rPr lang="en-IN" dirty="0" smtClean="0"/>
                        <a:t>60+ Sponsors &amp; Exhibitors</a:t>
                      </a:r>
                      <a:endParaRPr lang="en-IN" dirty="0"/>
                    </a:p>
                  </a:txBody>
                  <a:tcPr/>
                </a:tc>
              </a:tr>
              <a:tr h="370840">
                <a:tc>
                  <a:txBody>
                    <a:bodyPr/>
                    <a:lstStyle/>
                    <a:p>
                      <a:r>
                        <a:rPr lang="en-IN" dirty="0" smtClean="0"/>
                        <a:t>400+ Organisations </a:t>
                      </a:r>
                      <a:endParaRPr lang="en-IN" dirty="0"/>
                    </a:p>
                  </a:txBody>
                  <a:tcPr/>
                </a:tc>
                <a:tc>
                  <a:txBody>
                    <a:bodyPr/>
                    <a:lstStyle/>
                    <a:p>
                      <a:r>
                        <a:rPr lang="en-IN" dirty="0" smtClean="0"/>
                        <a:t>30 Supporting Partners</a:t>
                      </a:r>
                      <a:endParaRPr lang="en-IN" dirty="0"/>
                    </a:p>
                  </a:txBody>
                  <a:tcPr/>
                </a:tc>
              </a:tr>
              <a:tr h="370840">
                <a:tc>
                  <a:txBody>
                    <a:bodyPr/>
                    <a:lstStyle/>
                    <a:p>
                      <a:r>
                        <a:rPr lang="en-IN" dirty="0" smtClean="0"/>
                        <a:t>50+ Media Partners</a:t>
                      </a:r>
                      <a:endParaRPr lang="en-IN" dirty="0"/>
                    </a:p>
                  </a:txBody>
                  <a:tcPr/>
                </a:tc>
                <a:tc>
                  <a:txBody>
                    <a:bodyPr/>
                    <a:lstStyle/>
                    <a:p>
                      <a:r>
                        <a:rPr lang="en-IN" dirty="0" smtClean="0"/>
                        <a:t>48 Technical Papers Published</a:t>
                      </a:r>
                      <a:endParaRPr lang="en-IN" dirty="0"/>
                    </a:p>
                  </a:txBody>
                  <a:tcPr/>
                </a:tc>
              </a:tr>
            </a:tbl>
          </a:graphicData>
        </a:graphic>
      </p:graphicFrame>
      <p:pic>
        <p:nvPicPr>
          <p:cNvPr id="8" name="Picture 7" descr="new banner 20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3346" y="4591031"/>
            <a:ext cx="8224671" cy="1765954"/>
          </a:xfrm>
          <a:prstGeom prst="rect">
            <a:avLst/>
          </a:prstGeom>
          <a:noFill/>
          <a:ln>
            <a:no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981" y="2209136"/>
            <a:ext cx="1787865" cy="2246006"/>
          </a:xfrm>
          <a:prstGeom prst="rect">
            <a:avLst/>
          </a:prstGeom>
        </p:spPr>
      </p:pic>
    </p:spTree>
    <p:extLst>
      <p:ext uri="{BB962C8B-B14F-4D97-AF65-F5344CB8AC3E}">
        <p14:creationId xmlns:p14="http://schemas.microsoft.com/office/powerpoint/2010/main" val="54379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2021983" y="4224271"/>
            <a:ext cx="8216721" cy="231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5604" rIns="0" bIns="0" anchor="ct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WenQuanYi Zen Hei"/>
                <a:cs typeface="WenQuanYi Zen Hei"/>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WenQuanYi Zen Hei"/>
                <a:cs typeface="WenQuanYi Zen Hei"/>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WenQuanYi Zen Hei"/>
                <a:cs typeface="WenQuanYi Zen Hei"/>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WenQuanYi Zen Hei"/>
                <a:cs typeface="WenQuanYi Zen Hei"/>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WenQuanYi Zen Hei"/>
                <a:cs typeface="WenQuanYi Zen Hei"/>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WenQuanYi Zen Hei"/>
                <a:cs typeface="WenQuanYi Zen Hei"/>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WenQuanYi Zen Hei"/>
                <a:cs typeface="WenQuanYi Zen Hei"/>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WenQuanYi Zen Hei"/>
                <a:cs typeface="WenQuanYi Zen Hei"/>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WenQuanYi Zen Hei"/>
                <a:cs typeface="WenQuanYi Zen Hei"/>
              </a:defRPr>
            </a:lvl9pPr>
          </a:lstStyle>
          <a:p>
            <a:pPr algn="ctr" eaLnBrk="1"/>
            <a:r>
              <a:rPr lang="en-IN" altLang="en-US" sz="2177" dirty="0" smtClean="0">
                <a:solidFill>
                  <a:srgbClr val="000000"/>
                </a:solidFill>
              </a:rPr>
              <a:t>For </a:t>
            </a:r>
            <a:r>
              <a:rPr lang="en-IN" altLang="en-US" sz="2177" dirty="0">
                <a:solidFill>
                  <a:srgbClr val="000000"/>
                </a:solidFill>
              </a:rPr>
              <a:t>discussions/suggestions/queries email:</a:t>
            </a:r>
          </a:p>
          <a:p>
            <a:pPr algn="ctr" eaLnBrk="1"/>
            <a:r>
              <a:rPr lang="en-IN" altLang="en-US" sz="2177" dirty="0">
                <a:solidFill>
                  <a:srgbClr val="000000"/>
                </a:solidFill>
              </a:rPr>
              <a:t> </a:t>
            </a:r>
            <a:r>
              <a:rPr lang="en-IN" altLang="en-US" sz="2177" dirty="0" smtClean="0">
                <a:solidFill>
                  <a:srgbClr val="000000"/>
                </a:solidFill>
                <a:hlinkClick r:id="rId3"/>
              </a:rPr>
              <a:t>rupendra@indiasmartgrid.</a:t>
            </a:r>
            <a:r>
              <a:rPr lang="en-IN" altLang="en-US" sz="2177" dirty="0" smtClean="0">
                <a:solidFill>
                  <a:srgbClr val="000000"/>
                </a:solidFill>
              </a:rPr>
              <a:t>org</a:t>
            </a:r>
          </a:p>
          <a:p>
            <a:pPr algn="ctr" eaLnBrk="1"/>
            <a:r>
              <a:rPr lang="en-IN" altLang="en-US" sz="2177" dirty="0" smtClean="0">
                <a:solidFill>
                  <a:srgbClr val="000000"/>
                </a:solidFill>
              </a:rPr>
              <a:t> </a:t>
            </a:r>
          </a:p>
          <a:p>
            <a:pPr algn="ctr" eaLnBrk="1"/>
            <a:r>
              <a:rPr lang="en-IN" altLang="en-US" sz="2177" dirty="0" smtClean="0">
                <a:solidFill>
                  <a:srgbClr val="000000"/>
                </a:solidFill>
                <a:hlinkClick r:id="rId4"/>
              </a:rPr>
              <a:t>www.isgw.in</a:t>
            </a:r>
            <a:endParaRPr lang="en-IN" altLang="en-US" sz="2177" dirty="0" smtClean="0">
              <a:solidFill>
                <a:srgbClr val="000000"/>
              </a:solidFill>
            </a:endParaRPr>
          </a:p>
          <a:p>
            <a:pPr algn="ctr" eaLnBrk="1"/>
            <a:endParaRPr lang="en-IN" altLang="en-US" sz="2177" dirty="0">
              <a:solidFill>
                <a:srgbClr val="000000"/>
              </a:solidFill>
            </a:endParaRPr>
          </a:p>
        </p:txBody>
      </p:sp>
      <p:sp>
        <p:nvSpPr>
          <p:cNvPr id="30723" name="Slide Number Placeholder 1"/>
          <p:cNvSpPr>
            <a:spLocks noGrp="1"/>
          </p:cNvSpPr>
          <p:nvPr>
            <p:ph type="sldNum" idx="12"/>
          </p:nvPr>
        </p:nvSpPr>
        <p:spPr>
          <a:noFill/>
        </p:spPr>
        <p:txBody>
          <a:bodyPr/>
          <a:lstStyle>
            <a:lvl1pPr>
              <a:lnSpc>
                <a:spcPct val="93000"/>
              </a:lnSpc>
              <a:buClr>
                <a:srgbClr val="000000"/>
              </a:buClr>
              <a:buSzPct val="100000"/>
              <a:buFont typeface="Times New Roman" panose="02020603050405020304" pitchFamily="18" charset="0"/>
              <a:tabLst>
                <a:tab pos="656722" algn="l"/>
                <a:tab pos="1313444" algn="l"/>
                <a:tab pos="1970166" algn="l"/>
              </a:tabLst>
              <a:defRPr>
                <a:solidFill>
                  <a:schemeClr val="tx1"/>
                </a:solidFill>
                <a:latin typeface="Arial" panose="020B0604020202020204" pitchFamily="34" charset="0"/>
                <a:ea typeface="WenQuanYi Zen Hei"/>
                <a:cs typeface="WenQuanYi Zen Hei"/>
              </a:defRPr>
            </a:lvl1pPr>
            <a:lvl2pPr>
              <a:lnSpc>
                <a:spcPct val="93000"/>
              </a:lnSpc>
              <a:buClr>
                <a:srgbClr val="000000"/>
              </a:buClr>
              <a:buSzPct val="100000"/>
              <a:buFont typeface="Times New Roman" panose="02020603050405020304" pitchFamily="18" charset="0"/>
              <a:tabLst>
                <a:tab pos="656722" algn="l"/>
                <a:tab pos="1313444" algn="l"/>
                <a:tab pos="1970166" algn="l"/>
              </a:tabLst>
              <a:defRPr>
                <a:solidFill>
                  <a:schemeClr val="tx1"/>
                </a:solidFill>
                <a:latin typeface="Arial" panose="020B0604020202020204" pitchFamily="34" charset="0"/>
                <a:ea typeface="WenQuanYi Zen Hei"/>
                <a:cs typeface="WenQuanYi Zen Hei"/>
              </a:defRPr>
            </a:lvl2pPr>
            <a:lvl3pPr>
              <a:lnSpc>
                <a:spcPct val="93000"/>
              </a:lnSpc>
              <a:buClr>
                <a:srgbClr val="000000"/>
              </a:buClr>
              <a:buSzPct val="100000"/>
              <a:buFont typeface="Times New Roman" panose="02020603050405020304" pitchFamily="18" charset="0"/>
              <a:tabLst>
                <a:tab pos="656722" algn="l"/>
                <a:tab pos="1313444" algn="l"/>
                <a:tab pos="1970166" algn="l"/>
              </a:tabLst>
              <a:defRPr>
                <a:solidFill>
                  <a:schemeClr val="tx1"/>
                </a:solidFill>
                <a:latin typeface="Arial" panose="020B0604020202020204" pitchFamily="34" charset="0"/>
                <a:ea typeface="WenQuanYi Zen Hei"/>
                <a:cs typeface="WenQuanYi Zen Hei"/>
              </a:defRPr>
            </a:lvl3pPr>
            <a:lvl4pPr>
              <a:lnSpc>
                <a:spcPct val="93000"/>
              </a:lnSpc>
              <a:buClr>
                <a:srgbClr val="000000"/>
              </a:buClr>
              <a:buSzPct val="100000"/>
              <a:buFont typeface="Times New Roman" panose="02020603050405020304" pitchFamily="18" charset="0"/>
              <a:tabLst>
                <a:tab pos="656722" algn="l"/>
                <a:tab pos="1313444" algn="l"/>
                <a:tab pos="1970166" algn="l"/>
              </a:tabLst>
              <a:defRPr>
                <a:solidFill>
                  <a:schemeClr val="tx1"/>
                </a:solidFill>
                <a:latin typeface="Arial" panose="020B0604020202020204" pitchFamily="34" charset="0"/>
                <a:ea typeface="WenQuanYi Zen Hei"/>
                <a:cs typeface="WenQuanYi Zen Hei"/>
              </a:defRPr>
            </a:lvl4pPr>
            <a:lvl5pPr>
              <a:lnSpc>
                <a:spcPct val="93000"/>
              </a:lnSpc>
              <a:buClr>
                <a:srgbClr val="000000"/>
              </a:buClr>
              <a:buSzPct val="100000"/>
              <a:buFont typeface="Times New Roman" panose="02020603050405020304" pitchFamily="18" charset="0"/>
              <a:tabLst>
                <a:tab pos="656722" algn="l"/>
                <a:tab pos="1313444" algn="l"/>
                <a:tab pos="1970166" algn="l"/>
              </a:tabLst>
              <a:defRPr>
                <a:solidFill>
                  <a:schemeClr val="tx1"/>
                </a:solidFill>
                <a:latin typeface="Arial" panose="020B0604020202020204" pitchFamily="34" charset="0"/>
                <a:ea typeface="WenQuanYi Zen Hei"/>
                <a:cs typeface="WenQuanYi Zen Hei"/>
              </a:defRPr>
            </a:lvl5pPr>
            <a:lvl6pPr marL="2281245" indent="-207386" defTabSz="407571" eaLnBrk="0" fontAlgn="base" hangingPunct="0">
              <a:lnSpc>
                <a:spcPct val="93000"/>
              </a:lnSpc>
              <a:spcBef>
                <a:spcPct val="0"/>
              </a:spcBef>
              <a:spcAft>
                <a:spcPct val="0"/>
              </a:spcAft>
              <a:buClr>
                <a:srgbClr val="000000"/>
              </a:buClr>
              <a:buSzPct val="100000"/>
              <a:buFont typeface="Times New Roman" panose="02020603050405020304" pitchFamily="18" charset="0"/>
              <a:tabLst>
                <a:tab pos="656722" algn="l"/>
                <a:tab pos="1313444" algn="l"/>
                <a:tab pos="1970166" algn="l"/>
              </a:tabLst>
              <a:defRPr>
                <a:solidFill>
                  <a:schemeClr val="tx1"/>
                </a:solidFill>
                <a:latin typeface="Arial" panose="020B0604020202020204" pitchFamily="34" charset="0"/>
                <a:ea typeface="WenQuanYi Zen Hei"/>
                <a:cs typeface="WenQuanYi Zen Hei"/>
              </a:defRPr>
            </a:lvl6pPr>
            <a:lvl7pPr marL="2696017" indent="-207386" defTabSz="407571" eaLnBrk="0" fontAlgn="base" hangingPunct="0">
              <a:lnSpc>
                <a:spcPct val="93000"/>
              </a:lnSpc>
              <a:spcBef>
                <a:spcPct val="0"/>
              </a:spcBef>
              <a:spcAft>
                <a:spcPct val="0"/>
              </a:spcAft>
              <a:buClr>
                <a:srgbClr val="000000"/>
              </a:buClr>
              <a:buSzPct val="100000"/>
              <a:buFont typeface="Times New Roman" panose="02020603050405020304" pitchFamily="18" charset="0"/>
              <a:tabLst>
                <a:tab pos="656722" algn="l"/>
                <a:tab pos="1313444" algn="l"/>
                <a:tab pos="1970166" algn="l"/>
              </a:tabLst>
              <a:defRPr>
                <a:solidFill>
                  <a:schemeClr val="tx1"/>
                </a:solidFill>
                <a:latin typeface="Arial" panose="020B0604020202020204" pitchFamily="34" charset="0"/>
                <a:ea typeface="WenQuanYi Zen Hei"/>
                <a:cs typeface="WenQuanYi Zen Hei"/>
              </a:defRPr>
            </a:lvl7pPr>
            <a:lvl8pPr marL="3110789" indent="-207386" defTabSz="407571" eaLnBrk="0" fontAlgn="base" hangingPunct="0">
              <a:lnSpc>
                <a:spcPct val="93000"/>
              </a:lnSpc>
              <a:spcBef>
                <a:spcPct val="0"/>
              </a:spcBef>
              <a:spcAft>
                <a:spcPct val="0"/>
              </a:spcAft>
              <a:buClr>
                <a:srgbClr val="000000"/>
              </a:buClr>
              <a:buSzPct val="100000"/>
              <a:buFont typeface="Times New Roman" panose="02020603050405020304" pitchFamily="18" charset="0"/>
              <a:tabLst>
                <a:tab pos="656722" algn="l"/>
                <a:tab pos="1313444" algn="l"/>
                <a:tab pos="1970166" algn="l"/>
              </a:tabLst>
              <a:defRPr>
                <a:solidFill>
                  <a:schemeClr val="tx1"/>
                </a:solidFill>
                <a:latin typeface="Arial" panose="020B0604020202020204" pitchFamily="34" charset="0"/>
                <a:ea typeface="WenQuanYi Zen Hei"/>
                <a:cs typeface="WenQuanYi Zen Hei"/>
              </a:defRPr>
            </a:lvl8pPr>
            <a:lvl9pPr marL="3525561" indent="-207386" defTabSz="407571" eaLnBrk="0" fontAlgn="base" hangingPunct="0">
              <a:lnSpc>
                <a:spcPct val="93000"/>
              </a:lnSpc>
              <a:spcBef>
                <a:spcPct val="0"/>
              </a:spcBef>
              <a:spcAft>
                <a:spcPct val="0"/>
              </a:spcAft>
              <a:buClr>
                <a:srgbClr val="000000"/>
              </a:buClr>
              <a:buSzPct val="100000"/>
              <a:buFont typeface="Times New Roman" panose="02020603050405020304" pitchFamily="18" charset="0"/>
              <a:tabLst>
                <a:tab pos="656722" algn="l"/>
                <a:tab pos="1313444" algn="l"/>
                <a:tab pos="1970166" algn="l"/>
              </a:tabLst>
              <a:defRPr>
                <a:solidFill>
                  <a:schemeClr val="tx1"/>
                </a:solidFill>
                <a:latin typeface="Arial" panose="020B0604020202020204" pitchFamily="34" charset="0"/>
                <a:ea typeface="WenQuanYi Zen Hei"/>
                <a:cs typeface="WenQuanYi Zen Hei"/>
              </a:defRPr>
            </a:lvl9pPr>
          </a:lstStyle>
          <a:p>
            <a:pPr>
              <a:lnSpc>
                <a:spcPct val="95000"/>
              </a:lnSpc>
            </a:pPr>
            <a:fld id="{3CE6E475-6CEA-4ACB-AFCD-0C17DB2C7BFB}" type="slidenum">
              <a:rPr lang="en-IN" altLang="en-US" smtClean="0">
                <a:solidFill>
                  <a:srgbClr val="000000"/>
                </a:solidFill>
                <a:latin typeface="Times New Roman" panose="02020603050405020304" pitchFamily="18" charset="0"/>
                <a:ea typeface="DejaVu Sans"/>
                <a:cs typeface="DejaVu Sans"/>
              </a:rPr>
              <a:pPr>
                <a:lnSpc>
                  <a:spcPct val="95000"/>
                </a:lnSpc>
              </a:pPr>
              <a:t>9</a:t>
            </a:fld>
            <a:endParaRPr lang="en-IN" altLang="en-US" smtClean="0">
              <a:solidFill>
                <a:srgbClr val="000000"/>
              </a:solidFill>
              <a:latin typeface="Times New Roman" panose="02020603050405020304" pitchFamily="18" charset="0"/>
              <a:ea typeface="DejaVu Sans"/>
              <a:cs typeface="DejaVu Sans"/>
            </a:endParaRPr>
          </a:p>
        </p:txBody>
      </p:sp>
      <p:sp>
        <p:nvSpPr>
          <p:cNvPr id="2" name="Rectangle 1"/>
          <p:cNvSpPr/>
          <p:nvPr/>
        </p:nvSpPr>
        <p:spPr>
          <a:xfrm>
            <a:off x="2125014" y="901164"/>
            <a:ext cx="7018986" cy="1015663"/>
          </a:xfrm>
          <a:prstGeom prst="rect">
            <a:avLst/>
          </a:prstGeom>
        </p:spPr>
        <p:txBody>
          <a:bodyPr wrap="square">
            <a:spAutoFit/>
          </a:bodyPr>
          <a:lstStyle/>
          <a:p>
            <a:pPr algn="ctr"/>
            <a:r>
              <a:rPr lang="en-IN" altLang="en-US" sz="3600" dirty="0">
                <a:solidFill>
                  <a:srgbClr val="000000"/>
                </a:solidFill>
              </a:rPr>
              <a:t>Thank you for your kind attention</a:t>
            </a:r>
          </a:p>
          <a:p>
            <a:pPr algn="ctr"/>
            <a:endParaRPr lang="en-IN" altLang="en-US" sz="2400" dirty="0">
              <a:solidFill>
                <a:srgbClr val="000000"/>
              </a:solidFill>
            </a:endParaRPr>
          </a:p>
        </p:txBody>
      </p:sp>
    </p:spTree>
    <p:extLst>
      <p:ext uri="{BB962C8B-B14F-4D97-AF65-F5344CB8AC3E}">
        <p14:creationId xmlns:p14="http://schemas.microsoft.com/office/powerpoint/2010/main" val="18548002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20950</TotalTime>
  <Words>1173</Words>
  <Application>Microsoft Office PowerPoint</Application>
  <PresentationFormat>Widescreen</PresentationFormat>
  <Paragraphs>146</Paragraphs>
  <Slides>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맑은 고딕</vt:lpstr>
      <vt:lpstr>SimSun</vt:lpstr>
      <vt:lpstr>Arial</vt:lpstr>
      <vt:lpstr>Calibri</vt:lpstr>
      <vt:lpstr>Courier New</vt:lpstr>
      <vt:lpstr>DejaVu Sans</vt:lpstr>
      <vt:lpstr>Gotham Light</vt:lpstr>
      <vt:lpstr>Melbourne</vt:lpstr>
      <vt:lpstr>Times New Roman</vt:lpstr>
      <vt:lpstr>WenQuanYi Zen Hei</vt:lpstr>
      <vt:lpstr>Wingdings</vt:lpstr>
      <vt:lpstr>Theme1</vt:lpstr>
      <vt:lpstr>PowerPoint Presentation</vt:lpstr>
      <vt:lpstr>Electric Grid is on the threshold of a paradigm shift! </vt:lpstr>
      <vt:lpstr>Evolving Smart Grid will be a “Grid of Things” </vt:lpstr>
      <vt:lpstr>Distributed Assets Integration in the Grid</vt:lpstr>
      <vt:lpstr>New Capabilities which Needs to be Developed</vt:lpstr>
      <vt:lpstr>Brief on ISGF </vt:lpstr>
      <vt:lpstr>Publications by ISGF</vt:lpstr>
      <vt:lpstr>India Smart Grid Week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Microgrids in India – Plan and Implementation Strategies</dc:title>
  <dc:creator>Amritha</dc:creator>
  <cp:lastModifiedBy>ISGF</cp:lastModifiedBy>
  <cp:revision>113</cp:revision>
  <dcterms:created xsi:type="dcterms:W3CDTF">2015-10-05T02:19:43Z</dcterms:created>
  <dcterms:modified xsi:type="dcterms:W3CDTF">2016-10-05T06:33:11Z</dcterms:modified>
</cp:coreProperties>
</file>